
<file path=[Content_Types].xml><?xml version="1.0" encoding="utf-8"?>
<Types xmlns="http://schemas.openxmlformats.org/package/2006/content-types">
  <Default Extension="glb" ContentType="model/gltf.binary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40" r:id="rId2"/>
    <p:sldId id="946" r:id="rId3"/>
    <p:sldId id="273" r:id="rId4"/>
    <p:sldId id="947" r:id="rId5"/>
    <p:sldId id="950" r:id="rId6"/>
    <p:sldId id="951" r:id="rId7"/>
    <p:sldId id="942" r:id="rId8"/>
    <p:sldId id="945" r:id="rId9"/>
    <p:sldId id="941" r:id="rId10"/>
    <p:sldId id="263" r:id="rId11"/>
    <p:sldId id="940" r:id="rId12"/>
    <p:sldId id="338" r:id="rId13"/>
    <p:sldId id="948" r:id="rId14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959D"/>
    <a:srgbClr val="1A2124"/>
    <a:srgbClr val="2CBDEC"/>
    <a:srgbClr val="70BCEA"/>
    <a:srgbClr val="6CA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7" autoAdjust="0"/>
    <p:restoredTop sz="93689" autoAdjust="0"/>
  </p:normalViewPr>
  <p:slideViewPr>
    <p:cSldViewPr>
      <p:cViewPr>
        <p:scale>
          <a:sx n="75" d="100"/>
          <a:sy n="75" d="100"/>
        </p:scale>
        <p:origin x="1230" y="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DE1C2A-59D5-458C-B06D-5EF53A62DE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A7DFEF-E3DD-4546-90FA-BCD7E3AD93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88F5B-5DB3-4BA0-93A5-FDE04F7A5817}" type="datetimeFigureOut">
              <a:rPr lang="en-AU" smtClean="0"/>
              <a:t>18/03/2026</a:t>
            </a:fld>
            <a:endParaRPr lang="en-A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77E5F8-E419-4800-A46D-4AF1657F64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AU"/>
              <a:t>zcourse.ru &amp; mkbz.ru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79B1A4-B2FE-4988-B49C-0685D83ACF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31B5F-21D0-4FFA-832C-3378CE6DD9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9913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801D-CE41-4790-B4BF-9EF47CC626F9}" type="datetimeFigureOut">
              <a:rPr lang="en-AU" smtClean="0"/>
              <a:t>18/03/2026</a:t>
            </a:fld>
            <a:endParaRPr lang="en-A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A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AU"/>
              <a:t>zcourse.ru &amp; mkbz.ru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20A8D-7C7A-45DD-9161-FAA50F620C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96631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Изображение 3:2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AU"/>
              <a:t>zcourse.ru &amp; mkbz.ru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20A8D-7C7A-45DD-9161-FAA50F620C07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7444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53D44-23EA-ECB0-5B0E-D27B0696B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BB2009-A4D3-5422-D6A6-DD0A4CD6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A5F45-28C2-2169-6526-5A4CD88EA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Изображение 3:2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B5D24-9FFE-7D88-CA0F-A872B428A3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AU"/>
              <a:t>zcourse.ru &amp; mkbz.ru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2118E-B9C6-19F7-26AF-63C1BDB5F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20A8D-7C7A-45DD-9161-FAA50F620C07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25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A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A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93F2E61-2314-47E1-B3B3-842B0337279E}" type="datetime1">
              <a:rPr lang="en-AU" smtClean="0"/>
              <a:t>18/03/2026</a:t>
            </a:fld>
            <a:endParaRPr lang="en-A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A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A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CD5130-7E9E-40E5-8F55-D6720F2E0000}" type="datetime1">
              <a:rPr lang="en-AU" smtClean="0"/>
              <a:t>18/03/2026</a:t>
            </a:fld>
            <a:endParaRPr lang="en-A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A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A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E8CEFAE-90A0-4815-92E4-CD72E8BD34A2}" type="datetime1">
              <a:rPr lang="en-AU" smtClean="0"/>
              <a:t>18/03/2026</a:t>
            </a:fld>
            <a:endParaRPr lang="en-A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043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93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A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A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5E7C45-4787-457A-93DC-3FD4A37963B7}" type="datetime1">
              <a:rPr lang="en-AU" smtClean="0"/>
              <a:t>18/03/2026</a:t>
            </a:fld>
            <a:endParaRPr lang="en-A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A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21EB3E4-13FD-42A5-8AB1-55DB4ADB09DC}" type="datetime1">
              <a:rPr lang="en-AU" smtClean="0"/>
              <a:t>18/03/2026</a:t>
            </a:fld>
            <a:endParaRPr lang="en-A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A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A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A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AA8683A-F27D-4935-B1C2-E7344CDA8E3F}" type="datetime1">
              <a:rPr lang="en-AU" smtClean="0"/>
              <a:t>18/03/2026</a:t>
            </a:fld>
            <a:endParaRPr lang="en-A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A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A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A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D2D12E-277C-489C-9AB9-C981F9881EA0}" type="datetime1">
              <a:rPr lang="en-AU" smtClean="0"/>
              <a:t>18/03/2026</a:t>
            </a:fld>
            <a:endParaRPr lang="en-A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A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8A21D38-B3A1-4C68-AB7A-520EFCF0150D}" type="datetime1">
              <a:rPr lang="en-AU" smtClean="0"/>
              <a:t>18/03/2026</a:t>
            </a:fld>
            <a:endParaRPr lang="en-A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7CB7801-8D37-4D2A-A354-331908F76901}" type="datetime1">
              <a:rPr lang="en-AU" smtClean="0"/>
              <a:t>18/03/2026</a:t>
            </a:fld>
            <a:endParaRPr lang="en-A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A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A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0D9D835-82E8-4C8B-9221-024350A6760C}" type="datetime1">
              <a:rPr lang="en-AU" smtClean="0"/>
              <a:t>18/03/2026</a:t>
            </a:fld>
            <a:endParaRPr lang="en-A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A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A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D351432-D3BE-4EFB-82B1-0B683BAEB524}" type="datetime1">
              <a:rPr lang="en-AU" smtClean="0"/>
              <a:t>18/03/2026</a:t>
            </a:fld>
            <a:endParaRPr lang="en-A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A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A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CAE0A5-EAC0-4B9D-8D8A-0F264AFF366E}" type="datetime1">
              <a:rPr lang="en-AU" smtClean="0"/>
              <a:t>18/03/2026</a:t>
            </a:fld>
            <a:endParaRPr lang="en-A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AU"/>
              <a:t>zcourse.ru &amp; mkbz.ru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84D5FD6-B36F-4E96-BEBD-B48C0380E5F1}" type="slidenum">
              <a:rPr lang="en-AU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ifrastroy.ru/news/v-rossii-rezko-vyros-spros-na-spetsialistov-po-inzhenernomu-po" TargetMode="External"/><Relationship Id="rId3" Type="http://schemas.openxmlformats.org/officeDocument/2006/relationships/hyperlink" Target="https://atomvestnik.ru/2025/04/30/neprostaja-dolja-inzhenera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sky.pro/wiki/profession/skolko-v-rossii-inzhenerov-issledovanie-rynka-tehnicheskih-kadrov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hyperlink" Target="https://www.sostav.ru/publication/rossijskij-rynok-onlajn-obrazovaniya-za-poslednie-pyat-let-vyros-v-10-raz-76083.html" TargetMode="External"/><Relationship Id="rId4" Type="http://schemas.openxmlformats.org/officeDocument/2006/relationships/hyperlink" Target="https://www.tadviser.ru/index.php/%D0%A1%D1%82%D0%B0%D1%82%D1%8C%D1%8F:%D0%9E%D0%BD%D0%BB%D0%B0%D0%B9%D0%BD-%D0%BE%D0%B1%D1%80%D0%B0%D0%B7%D0%BE%D0%B2%D0%B0%D0%BD%D0%B8%D0%B5_(%D1%80%D1%8B%D0%BD%D0%BE%D0%BA_%D0%A0%D0%BE%D1%81%D1%81%D0%B8%D0%B8)" TargetMode="Externa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Google Shape;80;p29">
            <a:extLst>
              <a:ext uri="{FF2B5EF4-FFF2-40B4-BE49-F238E27FC236}">
                <a16:creationId xmlns:a16="http://schemas.microsoft.com/office/drawing/2014/main" id="{71AFBC6B-D06D-F97F-CF94-A65FA6888553}"/>
              </a:ext>
            </a:extLst>
          </p:cNvPr>
          <p:cNvSpPr/>
          <p:nvPr/>
        </p:nvSpPr>
        <p:spPr bwMode="auto">
          <a:xfrm>
            <a:off x="442738" y="232611"/>
            <a:ext cx="11306525" cy="5133782"/>
          </a:xfrm>
          <a:prstGeom prst="roundRect">
            <a:avLst>
              <a:gd name="adj" fmla="val 7701"/>
            </a:avLst>
          </a:prstGeom>
          <a:solidFill>
            <a:srgbClr val="1A2124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>
              <a:solidFill>
                <a:srgbClr val="FFFFFF"/>
              </a:solidFill>
            </a:endParaRPr>
          </a:p>
        </p:txBody>
      </p:sp>
      <p:sp>
        <p:nvSpPr>
          <p:cNvPr id="66" name="Google Shape;66;p28"/>
          <p:cNvSpPr/>
          <p:nvPr/>
        </p:nvSpPr>
        <p:spPr bwMode="auto">
          <a:xfrm>
            <a:off x="639851" y="525448"/>
            <a:ext cx="2403187" cy="412672"/>
          </a:xfrm>
          <a:prstGeom prst="roundRect">
            <a:avLst>
              <a:gd name="adj" fmla="val 50000"/>
            </a:avLst>
          </a:prstGeom>
          <a:solidFill>
            <a:srgbClr val="83959D">
              <a:alpha val="10000"/>
            </a:srgbClr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  <a:defRPr/>
            </a:pPr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ea typeface="Manrope"/>
                <a:cs typeface="Segoe UI Light" panose="020B0502040204020203" pitchFamily="34" charset="0"/>
              </a:rPr>
              <a:t>Онлайн-курс</a:t>
            </a:r>
            <a:endParaRPr sz="1400" dirty="0">
              <a:solidFill>
                <a:schemeClr val="bg1"/>
              </a:solidFill>
              <a:latin typeface="Segoe UI Light" panose="020B0502040204020203" pitchFamily="34" charset="0"/>
              <a:ea typeface="Manrope"/>
              <a:cs typeface="Segoe UI Light" panose="020B0502040204020203" pitchFamily="34" charset="0"/>
            </a:endParaRPr>
          </a:p>
        </p:txBody>
      </p:sp>
      <p:sp>
        <p:nvSpPr>
          <p:cNvPr id="68" name="Google Shape;68;p28"/>
          <p:cNvSpPr txBox="1"/>
          <p:nvPr/>
        </p:nvSpPr>
        <p:spPr bwMode="auto">
          <a:xfrm>
            <a:off x="639851" y="1315132"/>
            <a:ext cx="9620246" cy="304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5" tIns="45686" rIns="91405" bIns="45686" anchor="t" anchorCtr="0">
            <a:spAutoFit/>
          </a:bodyPr>
          <a:lstStyle/>
          <a:p>
            <a:pPr>
              <a:buClr>
                <a:srgbClr val="000000"/>
              </a:buClr>
              <a:buSzPts val="7000"/>
              <a:defRPr/>
            </a:pPr>
            <a:r>
              <a:rPr lang="ru-RU" sz="4800" b="1" dirty="0">
                <a:solidFill>
                  <a:schemeClr val="bg1"/>
                </a:solidFill>
                <a:latin typeface="Montserrat" panose="00000500000000000000" pitchFamily="2" charset="-52"/>
              </a:rPr>
              <a:t>Курс по 3D печати FDM для начинающих: инженерная печать изделий PLA, ABS, PETG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EB664E-2899-8EA1-4D60-8EFE96C077B4}"/>
              </a:ext>
            </a:extLst>
          </p:cNvPr>
          <p:cNvGrpSpPr/>
          <p:nvPr/>
        </p:nvGrpSpPr>
        <p:grpSpPr>
          <a:xfrm>
            <a:off x="442738" y="5536490"/>
            <a:ext cx="11306525" cy="1092511"/>
            <a:chOff x="442738" y="5536490"/>
            <a:chExt cx="11306525" cy="109251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15D5790-1DBB-D471-795E-76EB668CD647}"/>
                </a:ext>
              </a:extLst>
            </p:cNvPr>
            <p:cNvGrpSpPr/>
            <p:nvPr/>
          </p:nvGrpSpPr>
          <p:grpSpPr>
            <a:xfrm>
              <a:off x="442738" y="5536490"/>
              <a:ext cx="11306525" cy="1092511"/>
              <a:chOff x="661489" y="8306506"/>
              <a:chExt cx="16965022" cy="1639273"/>
            </a:xfrm>
            <a:solidFill>
              <a:srgbClr val="1A2124"/>
            </a:solidFill>
          </p:grpSpPr>
          <p:sp>
            <p:nvSpPr>
              <p:cNvPr id="52" name="Google Shape;80;p29">
                <a:extLst>
                  <a:ext uri="{FF2B5EF4-FFF2-40B4-BE49-F238E27FC236}">
                    <a16:creationId xmlns:a16="http://schemas.microsoft.com/office/drawing/2014/main" id="{128F5C55-CA4C-7BAB-5CBD-64E7D95EF198}"/>
                  </a:ext>
                </a:extLst>
              </p:cNvPr>
              <p:cNvSpPr/>
              <p:nvPr/>
            </p:nvSpPr>
            <p:spPr bwMode="auto">
              <a:xfrm flipV="1">
                <a:off x="661489" y="8306506"/>
                <a:ext cx="16965022" cy="1639273"/>
              </a:xfrm>
              <a:prstGeom prst="roundRect">
                <a:avLst>
                  <a:gd name="adj" fmla="val 38178"/>
                </a:avLst>
              </a:prstGeom>
              <a:grpFill/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>
                  <a:solidFill>
                    <a:srgbClr val="FFFFFF"/>
                  </a:solidFill>
                </a:endParaRPr>
              </a:p>
            </p:txBody>
          </p:sp>
          <p:sp>
            <p:nvSpPr>
              <p:cNvPr id="2" name="Google Shape;68;p28">
                <a:extLst>
                  <a:ext uri="{FF2B5EF4-FFF2-40B4-BE49-F238E27FC236}">
                    <a16:creationId xmlns:a16="http://schemas.microsoft.com/office/drawing/2014/main" id="{389E912D-4291-6D5F-BFC5-8B0A454496AC}"/>
                  </a:ext>
                </a:extLst>
              </p:cNvPr>
              <p:cNvSpPr txBox="1"/>
              <p:nvPr/>
            </p:nvSpPr>
            <p:spPr bwMode="auto">
              <a:xfrm>
                <a:off x="1904962" y="8872199"/>
                <a:ext cx="3605895" cy="50788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en-US" sz="1600" b="1" dirty="0" err="1">
                    <a:solidFill>
                      <a:srgbClr val="F2F8FC"/>
                    </a:solidFill>
                    <a:latin typeface="Montserrat" panose="00000500000000000000" pitchFamily="2" charset="-52"/>
                  </a:rPr>
                  <a:t>zcourse</a:t>
                </a:r>
                <a:endParaRPr sz="1600" b="1" dirty="0">
                  <a:solidFill>
                    <a:srgbClr val="F2F8FC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49" name="Google Shape;66;p28">
                <a:extLst>
                  <a:ext uri="{FF2B5EF4-FFF2-40B4-BE49-F238E27FC236}">
                    <a16:creationId xmlns:a16="http://schemas.microsoft.com/office/drawing/2014/main" id="{E5508C39-FC60-19E5-C98C-9F18B691FA5D}"/>
                  </a:ext>
                </a:extLst>
              </p:cNvPr>
              <p:cNvSpPr/>
              <p:nvPr/>
            </p:nvSpPr>
            <p:spPr bwMode="auto">
              <a:xfrm>
                <a:off x="15392073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Производи</a:t>
                </a:r>
                <a:endParaRPr sz="105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50" name="Google Shape;66;p28">
                <a:extLst>
                  <a:ext uri="{FF2B5EF4-FFF2-40B4-BE49-F238E27FC236}">
                    <a16:creationId xmlns:a16="http://schemas.microsoft.com/office/drawing/2014/main" id="{CA7007B2-2E56-4ADB-2F28-A96BE6FDEE9A}"/>
                  </a:ext>
                </a:extLst>
              </p:cNvPr>
              <p:cNvSpPr/>
              <p:nvPr/>
            </p:nvSpPr>
            <p:spPr bwMode="auto">
              <a:xfrm>
                <a:off x="13195852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Развивайся</a:t>
                </a:r>
                <a:endParaRPr sz="105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51" name="Google Shape;66;p28">
                <a:extLst>
                  <a:ext uri="{FF2B5EF4-FFF2-40B4-BE49-F238E27FC236}">
                    <a16:creationId xmlns:a16="http://schemas.microsoft.com/office/drawing/2014/main" id="{55676B6C-6B0A-0F14-4FD6-D8E465ACA722}"/>
                  </a:ext>
                </a:extLst>
              </p:cNvPr>
              <p:cNvSpPr/>
              <p:nvPr/>
            </p:nvSpPr>
            <p:spPr bwMode="auto">
              <a:xfrm>
                <a:off x="10999632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Создавай</a:t>
                </a:r>
                <a:endParaRPr sz="105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D40025-31DF-73BC-B912-9383651D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84" y="5844409"/>
              <a:ext cx="476672" cy="476672"/>
            </a:xfrm>
            <a:prstGeom prst="rect">
              <a:avLst/>
            </a:prstGeom>
          </p:spPr>
        </p:pic>
      </p:grpSp>
      <p:sp>
        <p:nvSpPr>
          <p:cNvPr id="5" name="Google Shape;66;p28">
            <a:extLst>
              <a:ext uri="{FF2B5EF4-FFF2-40B4-BE49-F238E27FC236}">
                <a16:creationId xmlns:a16="http://schemas.microsoft.com/office/drawing/2014/main" id="{7CA6D186-A654-E3B0-C5B7-B9D055F5B5DE}"/>
              </a:ext>
            </a:extLst>
          </p:cNvPr>
          <p:cNvSpPr/>
          <p:nvPr/>
        </p:nvSpPr>
        <p:spPr bwMode="auto">
          <a:xfrm>
            <a:off x="767409" y="652352"/>
            <a:ext cx="216024" cy="158864"/>
          </a:xfrm>
          <a:prstGeom prst="roundRect">
            <a:avLst>
              <a:gd name="adj" fmla="val 50000"/>
            </a:avLst>
          </a:prstGeom>
          <a:solidFill>
            <a:srgbClr val="2CBDEC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  <a:defRPr/>
            </a:pPr>
            <a:endParaRPr sz="1866" dirty="0">
              <a:solidFill>
                <a:srgbClr val="222629"/>
              </a:solidFill>
              <a:latin typeface="Segoe UI Light" panose="020B0502040204020203" pitchFamily="34" charset="0"/>
              <a:ea typeface="Manrope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8A8B8FD-F999-6593-A83B-E70075FFC5D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80;p29">
            <a:extLst>
              <a:ext uri="{FF2B5EF4-FFF2-40B4-BE49-F238E27FC236}">
                <a16:creationId xmlns:a16="http://schemas.microsoft.com/office/drawing/2014/main" id="{4D0DDF93-4F27-D834-DB55-8D365940B941}"/>
              </a:ext>
            </a:extLst>
          </p:cNvPr>
          <p:cNvSpPr/>
          <p:nvPr/>
        </p:nvSpPr>
        <p:spPr bwMode="auto">
          <a:xfrm>
            <a:off x="442738" y="228999"/>
            <a:ext cx="11306525" cy="2228837"/>
          </a:xfrm>
          <a:prstGeom prst="roundRect">
            <a:avLst>
              <a:gd name="adj" fmla="val 19713"/>
            </a:avLst>
          </a:prstGeom>
          <a:solidFill>
            <a:srgbClr val="F8F8F8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>
              <a:solidFill>
                <a:srgbClr val="FFFFFF"/>
              </a:solidFill>
            </a:endParaRPr>
          </a:p>
        </p:txBody>
      </p:sp>
      <p:sp>
        <p:nvSpPr>
          <p:cNvPr id="24" name="Google Shape;68;p28">
            <a:extLst>
              <a:ext uri="{FF2B5EF4-FFF2-40B4-BE49-F238E27FC236}">
                <a16:creationId xmlns:a16="http://schemas.microsoft.com/office/drawing/2014/main" id="{0CE78067-BB6A-81BE-3AD9-545D6451522C}"/>
              </a:ext>
            </a:extLst>
          </p:cNvPr>
          <p:cNvSpPr txBox="1"/>
          <p:nvPr/>
        </p:nvSpPr>
        <p:spPr bwMode="auto">
          <a:xfrm>
            <a:off x="561658" y="432162"/>
            <a:ext cx="6470446" cy="156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5" tIns="45686" rIns="91405" bIns="45686" anchor="t" anchorCtr="0">
            <a:spAutoFit/>
          </a:bodyPr>
          <a:lstStyle/>
          <a:p>
            <a:pPr>
              <a:buClr>
                <a:srgbClr val="000000"/>
              </a:buClr>
              <a:buSzPts val="7000"/>
              <a:defRPr/>
            </a:pPr>
            <a:r>
              <a:rPr lang="ru-RU" sz="4800" b="1" dirty="0">
                <a:solidFill>
                  <a:srgbClr val="222629"/>
                </a:solidFill>
                <a:latin typeface="Montserrat" panose="00000500000000000000" pitchFamily="2" charset="-52"/>
              </a:rPr>
              <a:t>Проектировочный расчёт</a:t>
            </a:r>
            <a:endParaRPr sz="4800" b="1" dirty="0">
              <a:solidFill>
                <a:srgbClr val="222629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Google Shape;149;p34">
            <a:extLst>
              <a:ext uri="{FF2B5EF4-FFF2-40B4-BE49-F238E27FC236}">
                <a16:creationId xmlns:a16="http://schemas.microsoft.com/office/drawing/2014/main" id="{022314E0-6D42-CED5-38C7-94A9203B0BD3}"/>
              </a:ext>
            </a:extLst>
          </p:cNvPr>
          <p:cNvSpPr txBox="1"/>
          <p:nvPr/>
        </p:nvSpPr>
        <p:spPr bwMode="auto">
          <a:xfrm>
            <a:off x="639852" y="2660999"/>
            <a:ext cx="10449300" cy="2453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9" tIns="121829" rIns="121829" bIns="121829" numCol="3" spcCol="180000" anchor="t" anchorCtr="0">
            <a:noAutofit/>
          </a:bodyPr>
          <a:lstStyle/>
          <a:p>
            <a:pPr>
              <a:spcBef>
                <a:spcPts val="667"/>
              </a:spcBef>
              <a:buSzPts val="2000"/>
              <a:defRPr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— Задача проектировочного расчёта: выбрать комплектующие по геометрическим и техническим характеристикам;</a:t>
            </a:r>
          </a:p>
          <a:p>
            <a:pPr>
              <a:spcBef>
                <a:spcPts val="667"/>
              </a:spcBef>
              <a:buSzPts val="2000"/>
              <a:defRPr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— Заранее неизвестны все массы конструктивных элементов;</a:t>
            </a:r>
          </a:p>
          <a:p>
            <a:pPr>
              <a:spcBef>
                <a:spcPts val="667"/>
              </a:spcBef>
              <a:buSzPts val="2000"/>
              <a:defRPr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— Литература содержит множество эмперических коэффициентов, - необходима проверка.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838B0E24-EFCE-249B-7D08-68B04942111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96585" y="0"/>
              <a:ext cx="6195415" cy="547095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195415" cy="5470952"/>
                    </a:xfrm>
                    <a:prstGeom prst="rect">
                      <a:avLst/>
                    </a:prstGeom>
                  </am3d:spPr>
                  <am3d:camera>
                    <am3d:pos x="0" y="0" z="554734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1" d="1000000"/>
                    <am3d:preTrans dx="405903" dy="5431382" dz="-9648534"/>
                    <am3d:scale>
                      <am3d:sx n="1000000" d="1000000"/>
                      <am3d:sy n="1000000" d="1000000"/>
                      <am3d:sz n="1000000" d="1000000"/>
                    </am3d:scale>
                    <am3d:rot ax="2380782" ay="-2827252" az="-187780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9948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838B0E24-EFCE-249B-7D08-68B0494211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6585" y="0"/>
                <a:ext cx="6195415" cy="5470952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A222873-7DE1-9D14-C422-A64AD06DF408}"/>
              </a:ext>
            </a:extLst>
          </p:cNvPr>
          <p:cNvGrpSpPr/>
          <p:nvPr/>
        </p:nvGrpSpPr>
        <p:grpSpPr>
          <a:xfrm>
            <a:off x="95672" y="6102083"/>
            <a:ext cx="12000656" cy="593410"/>
            <a:chOff x="95672" y="6035590"/>
            <a:chExt cx="12000656" cy="5934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FAD894F-E819-575C-6809-2AAA79CC8236}"/>
                </a:ext>
              </a:extLst>
            </p:cNvPr>
            <p:cNvGrpSpPr/>
            <p:nvPr/>
          </p:nvGrpSpPr>
          <p:grpSpPr>
            <a:xfrm>
              <a:off x="95672" y="6035590"/>
              <a:ext cx="12000656" cy="593410"/>
              <a:chOff x="140729" y="9055386"/>
              <a:chExt cx="18006540" cy="890390"/>
            </a:xfrm>
            <a:solidFill>
              <a:srgbClr val="1A2124"/>
            </a:solidFill>
          </p:grpSpPr>
          <p:sp>
            <p:nvSpPr>
              <p:cNvPr id="8" name="Google Shape;80;p29">
                <a:extLst>
                  <a:ext uri="{FF2B5EF4-FFF2-40B4-BE49-F238E27FC236}">
                    <a16:creationId xmlns:a16="http://schemas.microsoft.com/office/drawing/2014/main" id="{D0CE7540-D372-DA88-DF18-7B44517591CB}"/>
                  </a:ext>
                </a:extLst>
              </p:cNvPr>
              <p:cNvSpPr/>
              <p:nvPr/>
            </p:nvSpPr>
            <p:spPr bwMode="auto">
              <a:xfrm flipV="1">
                <a:off x="140729" y="9055386"/>
                <a:ext cx="18006540" cy="890390"/>
              </a:xfrm>
              <a:prstGeom prst="roundRect">
                <a:avLst>
                  <a:gd name="adj" fmla="val 38178"/>
                </a:avLst>
              </a:prstGeom>
              <a:grpFill/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Google Shape;68;p28">
                <a:extLst>
                  <a:ext uri="{FF2B5EF4-FFF2-40B4-BE49-F238E27FC236}">
                    <a16:creationId xmlns:a16="http://schemas.microsoft.com/office/drawing/2014/main" id="{FFB7A123-0F85-73A6-AD90-BB984BC82ED8}"/>
                  </a:ext>
                </a:extLst>
              </p:cNvPr>
              <p:cNvSpPr txBox="1"/>
              <p:nvPr/>
            </p:nvSpPr>
            <p:spPr bwMode="auto">
              <a:xfrm>
                <a:off x="1108246" y="9292818"/>
                <a:ext cx="3605895" cy="4155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en-US" sz="1200" b="1" dirty="0" err="1">
                    <a:solidFill>
                      <a:srgbClr val="F2F8FC"/>
                    </a:solidFill>
                    <a:latin typeface="Montserrat" panose="00000500000000000000" pitchFamily="2" charset="-52"/>
                  </a:rPr>
                  <a:t>zcourse</a:t>
                </a:r>
                <a:endParaRPr sz="1200" b="1" dirty="0">
                  <a:solidFill>
                    <a:srgbClr val="F2F8FC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10" name="Google Shape;66;p28">
                <a:extLst>
                  <a:ext uri="{FF2B5EF4-FFF2-40B4-BE49-F238E27FC236}">
                    <a16:creationId xmlns:a16="http://schemas.microsoft.com/office/drawing/2014/main" id="{5D738C94-A7C4-9335-AA83-A3A610C63866}"/>
                  </a:ext>
                </a:extLst>
              </p:cNvPr>
              <p:cNvSpPr/>
              <p:nvPr/>
            </p:nvSpPr>
            <p:spPr bwMode="auto">
              <a:xfrm>
                <a:off x="16018819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Производи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11" name="Google Shape;66;p28">
                <a:extLst>
                  <a:ext uri="{FF2B5EF4-FFF2-40B4-BE49-F238E27FC236}">
                    <a16:creationId xmlns:a16="http://schemas.microsoft.com/office/drawing/2014/main" id="{606FCD53-F7E1-8560-8872-324220FB38D4}"/>
                  </a:ext>
                </a:extLst>
              </p:cNvPr>
              <p:cNvSpPr/>
              <p:nvPr/>
            </p:nvSpPr>
            <p:spPr bwMode="auto">
              <a:xfrm>
                <a:off x="13822599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Развивайся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12" name="Google Shape;66;p28">
                <a:extLst>
                  <a:ext uri="{FF2B5EF4-FFF2-40B4-BE49-F238E27FC236}">
                    <a16:creationId xmlns:a16="http://schemas.microsoft.com/office/drawing/2014/main" id="{24BB4F35-6FBE-2553-EC7B-5EB4556108DA}"/>
                  </a:ext>
                </a:extLst>
              </p:cNvPr>
              <p:cNvSpPr/>
              <p:nvPr/>
            </p:nvSpPr>
            <p:spPr bwMode="auto">
              <a:xfrm>
                <a:off x="11626378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Создавай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EB042E-5C8E-5562-DF8A-3DAC12F3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9" y="6140852"/>
              <a:ext cx="382885" cy="382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07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1EC5817-B28C-8CDA-A9D1-E64332FD080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80;p29">
            <a:extLst>
              <a:ext uri="{FF2B5EF4-FFF2-40B4-BE49-F238E27FC236}">
                <a16:creationId xmlns:a16="http://schemas.microsoft.com/office/drawing/2014/main" id="{95B9E5E7-0ABF-190E-005B-09A1CA34691E}"/>
              </a:ext>
            </a:extLst>
          </p:cNvPr>
          <p:cNvSpPr/>
          <p:nvPr/>
        </p:nvSpPr>
        <p:spPr bwMode="auto">
          <a:xfrm>
            <a:off x="442738" y="228999"/>
            <a:ext cx="11306525" cy="2228837"/>
          </a:xfrm>
          <a:prstGeom prst="roundRect">
            <a:avLst>
              <a:gd name="adj" fmla="val 19713"/>
            </a:avLst>
          </a:prstGeom>
          <a:solidFill>
            <a:srgbClr val="F8F8F8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>
              <a:solidFill>
                <a:srgbClr val="FFFFFF"/>
              </a:solidFill>
            </a:endParaRPr>
          </a:p>
        </p:txBody>
      </p:sp>
      <p:sp>
        <p:nvSpPr>
          <p:cNvPr id="24" name="Google Shape;68;p28">
            <a:extLst>
              <a:ext uri="{FF2B5EF4-FFF2-40B4-BE49-F238E27FC236}">
                <a16:creationId xmlns:a16="http://schemas.microsoft.com/office/drawing/2014/main" id="{52026836-F856-6B9A-3718-2B28EE43D77D}"/>
              </a:ext>
            </a:extLst>
          </p:cNvPr>
          <p:cNvSpPr txBox="1"/>
          <p:nvPr/>
        </p:nvSpPr>
        <p:spPr bwMode="auto">
          <a:xfrm>
            <a:off x="561658" y="432162"/>
            <a:ext cx="6470446" cy="156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5" tIns="45686" rIns="91405" bIns="45686" anchor="t" anchorCtr="0">
            <a:spAutoFit/>
          </a:bodyPr>
          <a:lstStyle/>
          <a:p>
            <a:pPr>
              <a:buClr>
                <a:srgbClr val="000000"/>
              </a:buClr>
              <a:buSzPts val="7000"/>
              <a:defRPr/>
            </a:pPr>
            <a:r>
              <a:rPr lang="ru-RU" sz="4800" b="1" dirty="0">
                <a:solidFill>
                  <a:srgbClr val="222629"/>
                </a:solidFill>
                <a:latin typeface="Montserrat" panose="00000500000000000000" pitchFamily="2" charset="-52"/>
              </a:rPr>
              <a:t>Проверочный расчёт</a:t>
            </a:r>
            <a:endParaRPr sz="4800" b="1" dirty="0">
              <a:solidFill>
                <a:srgbClr val="222629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Google Shape;149;p34">
            <a:extLst>
              <a:ext uri="{FF2B5EF4-FFF2-40B4-BE49-F238E27FC236}">
                <a16:creationId xmlns:a16="http://schemas.microsoft.com/office/drawing/2014/main" id="{F7BD045E-0D8D-A01E-DC9F-3C0DA3E9FF6E}"/>
              </a:ext>
            </a:extLst>
          </p:cNvPr>
          <p:cNvSpPr txBox="1"/>
          <p:nvPr/>
        </p:nvSpPr>
        <p:spPr bwMode="auto">
          <a:xfrm>
            <a:off x="639852" y="2660999"/>
            <a:ext cx="10449300" cy="2453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9" tIns="121829" rIns="121829" bIns="121829" numCol="3" spcCol="180000" anchor="t" anchorCtr="0">
            <a:noAutofit/>
          </a:bodyPr>
          <a:lstStyle/>
          <a:p>
            <a:pPr>
              <a:spcBef>
                <a:spcPts val="667"/>
              </a:spcBef>
              <a:buSzPts val="2000"/>
              <a:defRPr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— Задача проверочного расчёта: утвердить выбор комплектующих и конструкции.</a:t>
            </a:r>
          </a:p>
          <a:p>
            <a:pPr>
              <a:spcBef>
                <a:spcPts val="667"/>
              </a:spcBef>
              <a:buSzPts val="2000"/>
              <a:defRPr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— Проверочный расчёт определяет коэффициенты запаса, ресурс узлов.</a:t>
            </a:r>
          </a:p>
          <a:p>
            <a:pPr>
              <a:spcBef>
                <a:spcPts val="667"/>
              </a:spcBef>
              <a:buSzPts val="2000"/>
              <a:defRPr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— Во многом проверочный расчёт ведётся «от руки».</a:t>
            </a:r>
          </a:p>
          <a:p>
            <a:pPr>
              <a:spcBef>
                <a:spcPts val="667"/>
              </a:spcBef>
              <a:buSzPts val="2000"/>
              <a:defRPr/>
            </a:pPr>
            <a:endParaRPr lang="ru-RU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Bef>
                <a:spcPts val="667"/>
              </a:spcBef>
              <a:buSzPts val="2000"/>
              <a:defRPr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— Упрощаем задачу проверочного расчета: утверждаем технические характеристики (производим повторные расчёты), утверждаем геометрические параметры компонентов (выходной вал, звезда привода).</a:t>
            </a:r>
          </a:p>
        </p:txBody>
      </p:sp>
      <p:pic>
        <p:nvPicPr>
          <p:cNvPr id="4" name="Запуск_01_тест">
            <a:hlinkClick r:id="" action="ppaction://media"/>
            <a:extLst>
              <a:ext uri="{FF2B5EF4-FFF2-40B4-BE49-F238E27FC236}">
                <a16:creationId xmlns:a16="http://schemas.microsoft.com/office/drawing/2014/main" id="{E9785FD1-DFD0-85C4-89F8-65DDA72A2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5952" y="458812"/>
            <a:ext cx="2642437" cy="466884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ACD84BB-6003-8946-6CEE-3077E9EFCADF}"/>
              </a:ext>
            </a:extLst>
          </p:cNvPr>
          <p:cNvGrpSpPr/>
          <p:nvPr/>
        </p:nvGrpSpPr>
        <p:grpSpPr>
          <a:xfrm>
            <a:off x="95672" y="6102083"/>
            <a:ext cx="12000656" cy="593410"/>
            <a:chOff x="95672" y="6035590"/>
            <a:chExt cx="12000656" cy="5934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58027A-6BBC-309F-010A-986538FB5331}"/>
                </a:ext>
              </a:extLst>
            </p:cNvPr>
            <p:cNvGrpSpPr/>
            <p:nvPr/>
          </p:nvGrpSpPr>
          <p:grpSpPr>
            <a:xfrm>
              <a:off x="95672" y="6035590"/>
              <a:ext cx="12000656" cy="593410"/>
              <a:chOff x="140729" y="9055386"/>
              <a:chExt cx="18006540" cy="890390"/>
            </a:xfrm>
            <a:solidFill>
              <a:srgbClr val="1A2124"/>
            </a:solidFill>
          </p:grpSpPr>
          <p:sp>
            <p:nvSpPr>
              <p:cNvPr id="8" name="Google Shape;80;p29">
                <a:extLst>
                  <a:ext uri="{FF2B5EF4-FFF2-40B4-BE49-F238E27FC236}">
                    <a16:creationId xmlns:a16="http://schemas.microsoft.com/office/drawing/2014/main" id="{B7387DC7-2487-4004-8F99-57F039157E4A}"/>
                  </a:ext>
                </a:extLst>
              </p:cNvPr>
              <p:cNvSpPr/>
              <p:nvPr/>
            </p:nvSpPr>
            <p:spPr bwMode="auto">
              <a:xfrm flipV="1">
                <a:off x="140729" y="9055386"/>
                <a:ext cx="18006540" cy="890390"/>
              </a:xfrm>
              <a:prstGeom prst="roundRect">
                <a:avLst>
                  <a:gd name="adj" fmla="val 38178"/>
                </a:avLst>
              </a:prstGeom>
              <a:grpFill/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Google Shape;68;p28">
                <a:extLst>
                  <a:ext uri="{FF2B5EF4-FFF2-40B4-BE49-F238E27FC236}">
                    <a16:creationId xmlns:a16="http://schemas.microsoft.com/office/drawing/2014/main" id="{CCF1151E-13CF-5E1D-712C-A11805FE9BD1}"/>
                  </a:ext>
                </a:extLst>
              </p:cNvPr>
              <p:cNvSpPr txBox="1"/>
              <p:nvPr/>
            </p:nvSpPr>
            <p:spPr bwMode="auto">
              <a:xfrm>
                <a:off x="1108246" y="9292818"/>
                <a:ext cx="3605895" cy="4155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en-US" sz="1200" b="1" dirty="0" err="1">
                    <a:solidFill>
                      <a:srgbClr val="F2F8FC"/>
                    </a:solidFill>
                    <a:latin typeface="Montserrat" panose="00000500000000000000" pitchFamily="2" charset="-52"/>
                  </a:rPr>
                  <a:t>zcourse</a:t>
                </a:r>
                <a:endParaRPr sz="1200" b="1" dirty="0">
                  <a:solidFill>
                    <a:srgbClr val="F2F8FC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10" name="Google Shape;66;p28">
                <a:extLst>
                  <a:ext uri="{FF2B5EF4-FFF2-40B4-BE49-F238E27FC236}">
                    <a16:creationId xmlns:a16="http://schemas.microsoft.com/office/drawing/2014/main" id="{A1E6304E-5D44-6284-804C-0CFDCDBEA836}"/>
                  </a:ext>
                </a:extLst>
              </p:cNvPr>
              <p:cNvSpPr/>
              <p:nvPr/>
            </p:nvSpPr>
            <p:spPr bwMode="auto">
              <a:xfrm>
                <a:off x="16018819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Производи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11" name="Google Shape;66;p28">
                <a:extLst>
                  <a:ext uri="{FF2B5EF4-FFF2-40B4-BE49-F238E27FC236}">
                    <a16:creationId xmlns:a16="http://schemas.microsoft.com/office/drawing/2014/main" id="{0BF3F14D-B32E-261C-4CB7-F24C72558243}"/>
                  </a:ext>
                </a:extLst>
              </p:cNvPr>
              <p:cNvSpPr/>
              <p:nvPr/>
            </p:nvSpPr>
            <p:spPr bwMode="auto">
              <a:xfrm>
                <a:off x="13822599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Развивайся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12" name="Google Shape;66;p28">
                <a:extLst>
                  <a:ext uri="{FF2B5EF4-FFF2-40B4-BE49-F238E27FC236}">
                    <a16:creationId xmlns:a16="http://schemas.microsoft.com/office/drawing/2014/main" id="{418B27BA-AA01-6F06-7397-6C8EDB521DFC}"/>
                  </a:ext>
                </a:extLst>
              </p:cNvPr>
              <p:cNvSpPr/>
              <p:nvPr/>
            </p:nvSpPr>
            <p:spPr bwMode="auto">
              <a:xfrm>
                <a:off x="11626378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Создавай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A42310-7E3F-ADEB-F1E6-E7917B4DA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9" y="6140852"/>
              <a:ext cx="382885" cy="382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51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BBF096F-8A60-416E-E620-5D42A74FB7D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Google Shape;80;p29">
            <a:extLst>
              <a:ext uri="{FF2B5EF4-FFF2-40B4-BE49-F238E27FC236}">
                <a16:creationId xmlns:a16="http://schemas.microsoft.com/office/drawing/2014/main" id="{96E07FDB-BA0F-6C0A-1F28-106BA4933BD8}"/>
              </a:ext>
            </a:extLst>
          </p:cNvPr>
          <p:cNvSpPr/>
          <p:nvPr/>
        </p:nvSpPr>
        <p:spPr bwMode="auto">
          <a:xfrm>
            <a:off x="441865" y="232118"/>
            <a:ext cx="11308270" cy="6397379"/>
          </a:xfrm>
          <a:prstGeom prst="roundRect">
            <a:avLst>
              <a:gd name="adj" fmla="val 7701"/>
            </a:avLst>
          </a:prstGeom>
          <a:solidFill>
            <a:srgbClr val="1A2124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19" tIns="45693" rIns="91419" bIns="45693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F60536-7994-8C82-CF38-DC029D7250D5}"/>
              </a:ext>
            </a:extLst>
          </p:cNvPr>
          <p:cNvGrpSpPr/>
          <p:nvPr/>
        </p:nvGrpSpPr>
        <p:grpSpPr>
          <a:xfrm>
            <a:off x="3342093" y="2830624"/>
            <a:ext cx="5507813" cy="1196752"/>
            <a:chOff x="3431704" y="2830624"/>
            <a:chExt cx="5507813" cy="1196752"/>
          </a:xfrm>
        </p:grpSpPr>
        <p:sp>
          <p:nvSpPr>
            <p:cNvPr id="3" name="Google Shape;68;p28">
              <a:extLst>
                <a:ext uri="{FF2B5EF4-FFF2-40B4-BE49-F238E27FC236}">
                  <a16:creationId xmlns:a16="http://schemas.microsoft.com/office/drawing/2014/main" id="{81B13663-52D8-5EA5-184E-1024F1762658}"/>
                </a:ext>
              </a:extLst>
            </p:cNvPr>
            <p:cNvSpPr txBox="1"/>
            <p:nvPr/>
          </p:nvSpPr>
          <p:spPr bwMode="auto">
            <a:xfrm>
              <a:off x="4871864" y="3013529"/>
              <a:ext cx="4067653" cy="830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9" tIns="45693" rIns="91419" bIns="45693" anchor="t" anchorCtr="0">
              <a:spAutoFit/>
            </a:bodyPr>
            <a:lstStyle/>
            <a:p>
              <a:pPr>
                <a:buClr>
                  <a:srgbClr val="000000"/>
                </a:buClr>
                <a:buSzPts val="7000"/>
                <a:defRPr/>
              </a:pPr>
              <a:r>
                <a:rPr lang="en-US" sz="48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ZCOURSE</a:t>
              </a:r>
              <a:endParaRPr sz="4800" b="1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2A41D2-099C-3CC1-C7E9-0C4598879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704" y="2830624"/>
              <a:ext cx="1196752" cy="1196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4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1A21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EB63B2-C0E7-E2FC-3A15-344480F6E25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Google Shape;80;p29">
            <a:extLst>
              <a:ext uri="{FF2B5EF4-FFF2-40B4-BE49-F238E27FC236}">
                <a16:creationId xmlns:a16="http://schemas.microsoft.com/office/drawing/2014/main" id="{28567E2B-327E-FFBC-1F96-AFC49F4B857B}"/>
              </a:ext>
            </a:extLst>
          </p:cNvPr>
          <p:cNvSpPr/>
          <p:nvPr/>
        </p:nvSpPr>
        <p:spPr bwMode="auto">
          <a:xfrm>
            <a:off x="441865" y="232118"/>
            <a:ext cx="11308270" cy="6397379"/>
          </a:xfrm>
          <a:prstGeom prst="roundRect">
            <a:avLst>
              <a:gd name="adj" fmla="val 7701"/>
            </a:avLst>
          </a:prstGeom>
          <a:solidFill>
            <a:schemeClr val="bg1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19" tIns="45693" rIns="91419" bIns="45693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B783B4-2136-0F27-067D-666B6A2D8491}"/>
              </a:ext>
            </a:extLst>
          </p:cNvPr>
          <p:cNvGrpSpPr/>
          <p:nvPr/>
        </p:nvGrpSpPr>
        <p:grpSpPr>
          <a:xfrm>
            <a:off x="3342093" y="2830624"/>
            <a:ext cx="5507813" cy="1196752"/>
            <a:chOff x="3431704" y="2830624"/>
            <a:chExt cx="5507813" cy="1196752"/>
          </a:xfrm>
        </p:grpSpPr>
        <p:sp>
          <p:nvSpPr>
            <p:cNvPr id="3" name="Google Shape;68;p28">
              <a:extLst>
                <a:ext uri="{FF2B5EF4-FFF2-40B4-BE49-F238E27FC236}">
                  <a16:creationId xmlns:a16="http://schemas.microsoft.com/office/drawing/2014/main" id="{81F1DE9B-DB56-11FF-46C7-0A443761BF2D}"/>
                </a:ext>
              </a:extLst>
            </p:cNvPr>
            <p:cNvSpPr txBox="1"/>
            <p:nvPr/>
          </p:nvSpPr>
          <p:spPr bwMode="auto">
            <a:xfrm>
              <a:off x="4871864" y="3013529"/>
              <a:ext cx="4067653" cy="830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9" tIns="45693" rIns="91419" bIns="45693" anchor="t" anchorCtr="0">
              <a:spAutoFit/>
            </a:bodyPr>
            <a:lstStyle/>
            <a:p>
              <a:pPr>
                <a:buClr>
                  <a:srgbClr val="000000"/>
                </a:buClr>
                <a:buSzPts val="7000"/>
                <a:defRPr/>
              </a:pPr>
              <a:r>
                <a:rPr lang="en-US" sz="4800" b="1" dirty="0">
                  <a:solidFill>
                    <a:srgbClr val="1A2124"/>
                  </a:solidFill>
                  <a:latin typeface="Montserrat" panose="00000500000000000000" pitchFamily="2" charset="-52"/>
                </a:rPr>
                <a:t>ZCOURSE</a:t>
              </a:r>
              <a:endParaRPr sz="4800" b="1" dirty="0">
                <a:solidFill>
                  <a:srgbClr val="1A2124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9F2539-3CD8-ACD4-9792-B62C5F680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704" y="2830624"/>
              <a:ext cx="1196752" cy="1196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96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1A21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4AEF10-E79D-40BA-638E-27428D48B3B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Google Shape;80;p29">
            <a:extLst>
              <a:ext uri="{FF2B5EF4-FFF2-40B4-BE49-F238E27FC236}">
                <a16:creationId xmlns:a16="http://schemas.microsoft.com/office/drawing/2014/main" id="{F0A19E1C-B8C0-C34A-D294-C781DCCE6667}"/>
              </a:ext>
            </a:extLst>
          </p:cNvPr>
          <p:cNvSpPr/>
          <p:nvPr/>
        </p:nvSpPr>
        <p:spPr bwMode="auto">
          <a:xfrm>
            <a:off x="442738" y="232611"/>
            <a:ext cx="11306525" cy="5133782"/>
          </a:xfrm>
          <a:prstGeom prst="roundRect">
            <a:avLst>
              <a:gd name="adj" fmla="val 7701"/>
            </a:avLst>
          </a:prstGeom>
          <a:solidFill>
            <a:schemeClr val="bg1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>
              <a:solidFill>
                <a:srgbClr val="FFFFFF"/>
              </a:solidFill>
            </a:endParaRPr>
          </a:p>
        </p:txBody>
      </p:sp>
      <p:sp>
        <p:nvSpPr>
          <p:cNvPr id="66" name="Google Shape;66;p28">
            <a:extLst>
              <a:ext uri="{FF2B5EF4-FFF2-40B4-BE49-F238E27FC236}">
                <a16:creationId xmlns:a16="http://schemas.microsoft.com/office/drawing/2014/main" id="{937BF60F-0BBA-0A64-0539-5BF9FC5B4A74}"/>
              </a:ext>
            </a:extLst>
          </p:cNvPr>
          <p:cNvSpPr/>
          <p:nvPr/>
        </p:nvSpPr>
        <p:spPr bwMode="auto">
          <a:xfrm>
            <a:off x="639851" y="525448"/>
            <a:ext cx="2403187" cy="412672"/>
          </a:xfrm>
          <a:prstGeom prst="roundRect">
            <a:avLst>
              <a:gd name="adj" fmla="val 50000"/>
            </a:avLst>
          </a:prstGeom>
          <a:solidFill>
            <a:srgbClr val="83959D">
              <a:alpha val="10000"/>
            </a:srgbClr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  <a:defRPr/>
            </a:pPr>
            <a:r>
              <a:rPr lang="ru-RU" sz="1866" dirty="0">
                <a:solidFill>
                  <a:srgbClr val="222629"/>
                </a:solidFill>
                <a:latin typeface="Segoe UI Light" panose="020B0502040204020203" pitchFamily="34" charset="0"/>
                <a:ea typeface="Manrope"/>
                <a:cs typeface="Segoe UI Light" panose="020B0502040204020203" pitchFamily="34" charset="0"/>
              </a:rPr>
              <a:t>Онлайн-курс</a:t>
            </a:r>
            <a:endParaRPr sz="1866" dirty="0">
              <a:solidFill>
                <a:srgbClr val="222629"/>
              </a:solidFill>
              <a:latin typeface="Segoe UI Light" panose="020B0502040204020203" pitchFamily="34" charset="0"/>
              <a:ea typeface="Manrope"/>
              <a:cs typeface="Segoe UI Light" panose="020B0502040204020203" pitchFamily="34" charset="0"/>
            </a:endParaRPr>
          </a:p>
        </p:txBody>
      </p:sp>
      <p:sp>
        <p:nvSpPr>
          <p:cNvPr id="68" name="Google Shape;68;p28">
            <a:extLst>
              <a:ext uri="{FF2B5EF4-FFF2-40B4-BE49-F238E27FC236}">
                <a16:creationId xmlns:a16="http://schemas.microsoft.com/office/drawing/2014/main" id="{F6B81396-3BD8-B3D1-7E44-1897B5E8A1CC}"/>
              </a:ext>
            </a:extLst>
          </p:cNvPr>
          <p:cNvSpPr txBox="1"/>
          <p:nvPr/>
        </p:nvSpPr>
        <p:spPr bwMode="auto">
          <a:xfrm>
            <a:off x="639851" y="1315132"/>
            <a:ext cx="9620246" cy="304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5" tIns="45686" rIns="91405" bIns="45686" anchor="t" anchorCtr="0">
            <a:spAutoFit/>
          </a:bodyPr>
          <a:lstStyle/>
          <a:p>
            <a:pPr>
              <a:buClr>
                <a:srgbClr val="000000"/>
              </a:buClr>
              <a:buSzPts val="7000"/>
              <a:defRPr/>
            </a:pPr>
            <a:r>
              <a:rPr lang="ru-RU" sz="4800" b="1" dirty="0">
                <a:solidFill>
                  <a:srgbClr val="1A2124"/>
                </a:solidFill>
                <a:latin typeface="Montserrat" panose="00000500000000000000" pitchFamily="2" charset="-52"/>
              </a:rPr>
              <a:t>Базовый мини-курс проектирования деталей из листового металла в </a:t>
            </a:r>
            <a:r>
              <a:rPr lang="en-US" sz="4800" b="1" dirty="0">
                <a:solidFill>
                  <a:srgbClr val="1A2124"/>
                </a:solidFill>
                <a:latin typeface="Montserrat" panose="00000500000000000000" pitchFamily="2" charset="-52"/>
              </a:rPr>
              <a:t>Inventor</a:t>
            </a:r>
            <a:endParaRPr lang="ru-RU" sz="4800" b="1" dirty="0">
              <a:solidFill>
                <a:srgbClr val="1A2124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71C043-991C-C149-B224-427EC38A9A9B}"/>
              </a:ext>
            </a:extLst>
          </p:cNvPr>
          <p:cNvGrpSpPr/>
          <p:nvPr/>
        </p:nvGrpSpPr>
        <p:grpSpPr>
          <a:xfrm>
            <a:off x="442738" y="5536490"/>
            <a:ext cx="11306525" cy="1092511"/>
            <a:chOff x="442738" y="5536490"/>
            <a:chExt cx="11306525" cy="109251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D560578-2319-23DE-2CEA-97AEA901D235}"/>
                </a:ext>
              </a:extLst>
            </p:cNvPr>
            <p:cNvGrpSpPr/>
            <p:nvPr/>
          </p:nvGrpSpPr>
          <p:grpSpPr>
            <a:xfrm>
              <a:off x="442738" y="5536490"/>
              <a:ext cx="11306525" cy="1092511"/>
              <a:chOff x="661489" y="8306506"/>
              <a:chExt cx="16965022" cy="1639273"/>
            </a:xfrm>
            <a:solidFill>
              <a:schemeClr val="bg1"/>
            </a:solidFill>
          </p:grpSpPr>
          <p:sp>
            <p:nvSpPr>
              <p:cNvPr id="52" name="Google Shape;80;p29">
                <a:extLst>
                  <a:ext uri="{FF2B5EF4-FFF2-40B4-BE49-F238E27FC236}">
                    <a16:creationId xmlns:a16="http://schemas.microsoft.com/office/drawing/2014/main" id="{4228BA78-A2C7-1E18-58D5-3A5BCD0022D1}"/>
                  </a:ext>
                </a:extLst>
              </p:cNvPr>
              <p:cNvSpPr/>
              <p:nvPr/>
            </p:nvSpPr>
            <p:spPr bwMode="auto">
              <a:xfrm flipV="1">
                <a:off x="661489" y="8306506"/>
                <a:ext cx="16965022" cy="1639273"/>
              </a:xfrm>
              <a:prstGeom prst="roundRect">
                <a:avLst>
                  <a:gd name="adj" fmla="val 38178"/>
                </a:avLst>
              </a:prstGeom>
              <a:grpFill/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>
                  <a:solidFill>
                    <a:srgbClr val="FFFFFF"/>
                  </a:solidFill>
                </a:endParaRPr>
              </a:p>
            </p:txBody>
          </p:sp>
          <p:sp>
            <p:nvSpPr>
              <p:cNvPr id="2" name="Google Shape;68;p28">
                <a:extLst>
                  <a:ext uri="{FF2B5EF4-FFF2-40B4-BE49-F238E27FC236}">
                    <a16:creationId xmlns:a16="http://schemas.microsoft.com/office/drawing/2014/main" id="{6B354A08-B4DD-6862-4E3A-9011CA2A8CF2}"/>
                  </a:ext>
                </a:extLst>
              </p:cNvPr>
              <p:cNvSpPr txBox="1"/>
              <p:nvPr/>
            </p:nvSpPr>
            <p:spPr bwMode="auto">
              <a:xfrm>
                <a:off x="1904962" y="8872199"/>
                <a:ext cx="3605895" cy="50788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en-US" sz="1600" b="1" dirty="0" err="1">
                    <a:solidFill>
                      <a:srgbClr val="1A2124"/>
                    </a:solidFill>
                    <a:latin typeface="Montserrat" panose="00000500000000000000" pitchFamily="2" charset="-52"/>
                  </a:rPr>
                  <a:t>zcourse</a:t>
                </a:r>
                <a:endParaRPr sz="1600" b="1" dirty="0">
                  <a:solidFill>
                    <a:srgbClr val="1A2124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49" name="Google Shape;66;p28">
                <a:extLst>
                  <a:ext uri="{FF2B5EF4-FFF2-40B4-BE49-F238E27FC236}">
                    <a16:creationId xmlns:a16="http://schemas.microsoft.com/office/drawing/2014/main" id="{6D343F78-1DE8-DC39-476B-33B63C0987F1}"/>
                  </a:ext>
                </a:extLst>
              </p:cNvPr>
              <p:cNvSpPr/>
              <p:nvPr/>
            </p:nvSpPr>
            <p:spPr bwMode="auto">
              <a:xfrm>
                <a:off x="15392073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rgbClr val="1A2124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Производи</a:t>
                </a:r>
                <a:endParaRPr sz="1050" dirty="0">
                  <a:solidFill>
                    <a:srgbClr val="1A2124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50" name="Google Shape;66;p28">
                <a:extLst>
                  <a:ext uri="{FF2B5EF4-FFF2-40B4-BE49-F238E27FC236}">
                    <a16:creationId xmlns:a16="http://schemas.microsoft.com/office/drawing/2014/main" id="{1454C169-38A8-7057-99F0-95778666FDBE}"/>
                  </a:ext>
                </a:extLst>
              </p:cNvPr>
              <p:cNvSpPr/>
              <p:nvPr/>
            </p:nvSpPr>
            <p:spPr bwMode="auto">
              <a:xfrm>
                <a:off x="13195852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rgbClr val="1A2124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Развивайся</a:t>
                </a:r>
                <a:endParaRPr sz="1050" dirty="0">
                  <a:solidFill>
                    <a:srgbClr val="1A2124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51" name="Google Shape;66;p28">
                <a:extLst>
                  <a:ext uri="{FF2B5EF4-FFF2-40B4-BE49-F238E27FC236}">
                    <a16:creationId xmlns:a16="http://schemas.microsoft.com/office/drawing/2014/main" id="{E5E4B121-4DCF-43C9-8DEC-90D4D46DA291}"/>
                  </a:ext>
                </a:extLst>
              </p:cNvPr>
              <p:cNvSpPr/>
              <p:nvPr/>
            </p:nvSpPr>
            <p:spPr bwMode="auto">
              <a:xfrm>
                <a:off x="10999632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rgbClr val="1A2124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Создавай</a:t>
                </a:r>
                <a:endParaRPr sz="1050" dirty="0">
                  <a:solidFill>
                    <a:srgbClr val="1A2124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E20016-4DB4-3381-EDB7-529B9CE1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84" y="5844409"/>
              <a:ext cx="476672" cy="476672"/>
            </a:xfrm>
            <a:prstGeom prst="rect">
              <a:avLst/>
            </a:prstGeom>
          </p:spPr>
        </p:pic>
      </p:grpSp>
      <p:sp>
        <p:nvSpPr>
          <p:cNvPr id="5" name="Google Shape;66;p28">
            <a:extLst>
              <a:ext uri="{FF2B5EF4-FFF2-40B4-BE49-F238E27FC236}">
                <a16:creationId xmlns:a16="http://schemas.microsoft.com/office/drawing/2014/main" id="{943E06AC-E4BC-5DF6-8895-862E00ACCA23}"/>
              </a:ext>
            </a:extLst>
          </p:cNvPr>
          <p:cNvSpPr/>
          <p:nvPr/>
        </p:nvSpPr>
        <p:spPr bwMode="auto">
          <a:xfrm>
            <a:off x="767409" y="652352"/>
            <a:ext cx="216024" cy="158864"/>
          </a:xfrm>
          <a:prstGeom prst="roundRect">
            <a:avLst>
              <a:gd name="adj" fmla="val 50000"/>
            </a:avLst>
          </a:prstGeom>
          <a:solidFill>
            <a:srgbClr val="2CBDEC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 algn="ctr">
              <a:buClr>
                <a:srgbClr val="000000"/>
              </a:buClr>
              <a:buSzPts val="2800"/>
              <a:defRPr/>
            </a:pPr>
            <a:endParaRPr sz="1866" dirty="0">
              <a:solidFill>
                <a:srgbClr val="222629"/>
              </a:solidFill>
              <a:latin typeface="Segoe UI Light" panose="020B0502040204020203" pitchFamily="34" charset="0"/>
              <a:ea typeface="Manrope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9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B1CA273-00EF-DF07-9D0B-BE0957A5A8E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Google Shape;80;p29">
            <a:extLst>
              <a:ext uri="{FF2B5EF4-FFF2-40B4-BE49-F238E27FC236}">
                <a16:creationId xmlns:a16="http://schemas.microsoft.com/office/drawing/2014/main" id="{D05EFC28-713A-8B5D-8D22-E6639CF3102A}"/>
              </a:ext>
            </a:extLst>
          </p:cNvPr>
          <p:cNvSpPr/>
          <p:nvPr/>
        </p:nvSpPr>
        <p:spPr bwMode="auto">
          <a:xfrm>
            <a:off x="442738" y="232611"/>
            <a:ext cx="11306525" cy="5133782"/>
          </a:xfrm>
          <a:prstGeom prst="roundRect">
            <a:avLst>
              <a:gd name="adj" fmla="val 7701"/>
            </a:avLst>
          </a:prstGeom>
          <a:solidFill>
            <a:srgbClr val="1A2124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F75FB-91B0-76E2-9EB3-8C8139086C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03" b="29031"/>
          <a:stretch>
            <a:fillRect/>
          </a:stretch>
        </p:blipFill>
        <p:spPr>
          <a:xfrm>
            <a:off x="7011414" y="978168"/>
            <a:ext cx="3642668" cy="3642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/>
            </a:solidFill>
          </a:ln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22F8D8-52E7-3486-5306-0A6807312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302" y="3283885"/>
            <a:ext cx="2044604" cy="20446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B465054-5B5F-323F-D1BB-9253821F0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726" y="1989063"/>
            <a:ext cx="1562153" cy="15621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1B68E03-200A-7256-D020-594F3C8A7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462" y="426910"/>
            <a:ext cx="1562153" cy="15621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988A061-C332-7A2A-EE3F-E138C339B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75384">
            <a:off x="9278437" y="-18273"/>
            <a:ext cx="1031165" cy="1031165"/>
          </a:xfrm>
          <a:prstGeom prst="rect">
            <a:avLst/>
          </a:prstGeom>
        </p:spPr>
      </p:pic>
      <p:sp>
        <p:nvSpPr>
          <p:cNvPr id="13" name="Google Shape;149;p34">
            <a:extLst>
              <a:ext uri="{FF2B5EF4-FFF2-40B4-BE49-F238E27FC236}">
                <a16:creationId xmlns:a16="http://schemas.microsoft.com/office/drawing/2014/main" id="{BB290BB1-6F75-D327-58E5-9BC39F3B34E2}"/>
              </a:ext>
            </a:extLst>
          </p:cNvPr>
          <p:cNvSpPr txBox="1"/>
          <p:nvPr/>
        </p:nvSpPr>
        <p:spPr bwMode="auto">
          <a:xfrm>
            <a:off x="642198" y="431630"/>
            <a:ext cx="6101873" cy="468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9" tIns="121829" rIns="121829" bIns="121829" anchor="t" anchorCtr="0">
            <a:noAutofit/>
          </a:bodyPr>
          <a:lstStyle/>
          <a:p>
            <a:pPr>
              <a:lnSpc>
                <a:spcPct val="114999"/>
              </a:lnSpc>
              <a:spcBef>
                <a:spcPts val="667"/>
              </a:spcBef>
              <a:buSzPts val="2000"/>
              <a:defRPr/>
            </a:pPr>
            <a:r>
              <a:rPr lang="ru-RU" sz="14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Андрей Олегович Жаков (Куликов)</a:t>
            </a:r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</a:p>
          <a:p>
            <a:pPr>
              <a:lnSpc>
                <a:spcPct val="114999"/>
              </a:lnSpc>
              <a:spcBef>
                <a:spcPts val="667"/>
              </a:spcBef>
              <a:buSzPts val="2000"/>
              <a:defRPr/>
            </a:pPr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Преподаватель инженерной онлайн-школы с сентября 2022 года. </a:t>
            </a:r>
          </a:p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Кандидат технических наук, инженер, преподаватель. </a:t>
            </a: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Руководитель подразделения Политехнического института г. Челябинска. Руководитель при производстве торгового оборудования. Опыт реализации проектов более 9 лет. Опыт преподавателя более 4 лет.</a:t>
            </a: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Лауреат премии законодательного собрания Челябинской области в сфере молодёжной политики, дипломы победителя всероссийского инженерного конкурса, конкурса инженерных компетенций "славим человека труда". Более 10 научных трудов. </a:t>
            </a:r>
          </a:p>
          <a:p>
            <a:pPr>
              <a:lnSpc>
                <a:spcPct val="114999"/>
              </a:lnSpc>
              <a:spcBef>
                <a:spcPts val="667"/>
              </a:spcBef>
              <a:buSzPts val="2000"/>
              <a:defRPr/>
            </a:pPr>
            <a:r>
              <a:rPr lang="ru-RU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Выполнил более 50 коммерческих проектов, среди которых нестандартное оборудование (конвейеры, оборудование для пищевой промышленности), гусеничные движители, рабочие органы специальной техники, вендинговое оборудование, малые архитектурные формы.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DF5F05-E800-9676-2B68-08AD96FD70D6}"/>
              </a:ext>
            </a:extLst>
          </p:cNvPr>
          <p:cNvGrpSpPr/>
          <p:nvPr/>
        </p:nvGrpSpPr>
        <p:grpSpPr>
          <a:xfrm>
            <a:off x="442738" y="5536490"/>
            <a:ext cx="11306525" cy="1092511"/>
            <a:chOff x="442738" y="5536490"/>
            <a:chExt cx="11306525" cy="109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BD699A-2F88-B287-33A4-C8E3CCFEB88E}"/>
                </a:ext>
              </a:extLst>
            </p:cNvPr>
            <p:cNvGrpSpPr/>
            <p:nvPr/>
          </p:nvGrpSpPr>
          <p:grpSpPr>
            <a:xfrm>
              <a:off x="442738" y="5536490"/>
              <a:ext cx="11306525" cy="1092511"/>
              <a:chOff x="661489" y="8306506"/>
              <a:chExt cx="16965022" cy="1639273"/>
            </a:xfrm>
            <a:solidFill>
              <a:srgbClr val="1A2124"/>
            </a:solidFill>
          </p:grpSpPr>
          <p:sp>
            <p:nvSpPr>
              <p:cNvPr id="21" name="Google Shape;80;p29">
                <a:extLst>
                  <a:ext uri="{FF2B5EF4-FFF2-40B4-BE49-F238E27FC236}">
                    <a16:creationId xmlns:a16="http://schemas.microsoft.com/office/drawing/2014/main" id="{BEDF480D-25FC-88F1-4E1C-82562CE1972C}"/>
                  </a:ext>
                </a:extLst>
              </p:cNvPr>
              <p:cNvSpPr/>
              <p:nvPr/>
            </p:nvSpPr>
            <p:spPr bwMode="auto">
              <a:xfrm flipV="1">
                <a:off x="661489" y="8306506"/>
                <a:ext cx="16965022" cy="1639273"/>
              </a:xfrm>
              <a:prstGeom prst="roundRect">
                <a:avLst>
                  <a:gd name="adj" fmla="val 38178"/>
                </a:avLst>
              </a:prstGeom>
              <a:grpFill/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Google Shape;68;p28">
                <a:extLst>
                  <a:ext uri="{FF2B5EF4-FFF2-40B4-BE49-F238E27FC236}">
                    <a16:creationId xmlns:a16="http://schemas.microsoft.com/office/drawing/2014/main" id="{788670C6-431F-6591-AEFF-74BA7A45B165}"/>
                  </a:ext>
                </a:extLst>
              </p:cNvPr>
              <p:cNvSpPr txBox="1"/>
              <p:nvPr/>
            </p:nvSpPr>
            <p:spPr bwMode="auto">
              <a:xfrm>
                <a:off x="1904962" y="8872199"/>
                <a:ext cx="3605895" cy="50788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en-US" sz="1600" b="1" dirty="0" err="1">
                    <a:solidFill>
                      <a:srgbClr val="F2F8FC"/>
                    </a:solidFill>
                    <a:latin typeface="Montserrat" panose="00000500000000000000" pitchFamily="2" charset="-52"/>
                  </a:rPr>
                  <a:t>zcourse</a:t>
                </a:r>
                <a:endParaRPr sz="1600" b="1" dirty="0">
                  <a:solidFill>
                    <a:srgbClr val="F2F8FC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23" name="Google Shape;66;p28">
                <a:extLst>
                  <a:ext uri="{FF2B5EF4-FFF2-40B4-BE49-F238E27FC236}">
                    <a16:creationId xmlns:a16="http://schemas.microsoft.com/office/drawing/2014/main" id="{031CCFE1-1184-FF49-5B9F-6C32A3D348AF}"/>
                  </a:ext>
                </a:extLst>
              </p:cNvPr>
              <p:cNvSpPr/>
              <p:nvPr/>
            </p:nvSpPr>
            <p:spPr bwMode="auto">
              <a:xfrm>
                <a:off x="15392073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Производи</a:t>
                </a:r>
                <a:endParaRPr sz="105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24" name="Google Shape;66;p28">
                <a:extLst>
                  <a:ext uri="{FF2B5EF4-FFF2-40B4-BE49-F238E27FC236}">
                    <a16:creationId xmlns:a16="http://schemas.microsoft.com/office/drawing/2014/main" id="{76D16FDF-0D3E-7B31-5DF0-8BA71162DAD0}"/>
                  </a:ext>
                </a:extLst>
              </p:cNvPr>
              <p:cNvSpPr/>
              <p:nvPr/>
            </p:nvSpPr>
            <p:spPr bwMode="auto">
              <a:xfrm>
                <a:off x="13195852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Развивайся</a:t>
                </a:r>
                <a:endParaRPr sz="105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25" name="Google Shape;66;p28">
                <a:extLst>
                  <a:ext uri="{FF2B5EF4-FFF2-40B4-BE49-F238E27FC236}">
                    <a16:creationId xmlns:a16="http://schemas.microsoft.com/office/drawing/2014/main" id="{68CF730B-8D2B-7951-B6E0-D50F55E24FB1}"/>
                  </a:ext>
                </a:extLst>
              </p:cNvPr>
              <p:cNvSpPr/>
              <p:nvPr/>
            </p:nvSpPr>
            <p:spPr bwMode="auto">
              <a:xfrm>
                <a:off x="10999632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Создавай</a:t>
                </a:r>
                <a:endParaRPr sz="105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C6DCBF-B0F5-5F87-1D6F-86A4B44C0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84" y="5844409"/>
              <a:ext cx="476672" cy="476672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C6326DA-D76C-E320-FACB-BE0EC6A66C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89151">
            <a:off x="7629966" y="3754110"/>
            <a:ext cx="2872536" cy="287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3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1A21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53D4C-A711-2E9D-83E3-481A1A9289D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Google Shape;80;p29">
            <a:extLst>
              <a:ext uri="{FF2B5EF4-FFF2-40B4-BE49-F238E27FC236}">
                <a16:creationId xmlns:a16="http://schemas.microsoft.com/office/drawing/2014/main" id="{451A398B-4228-32CF-1D5C-F58279E43BCE}"/>
              </a:ext>
            </a:extLst>
          </p:cNvPr>
          <p:cNvSpPr/>
          <p:nvPr/>
        </p:nvSpPr>
        <p:spPr bwMode="auto">
          <a:xfrm>
            <a:off x="442738" y="232611"/>
            <a:ext cx="11306525" cy="5133782"/>
          </a:xfrm>
          <a:prstGeom prst="roundRect">
            <a:avLst>
              <a:gd name="adj" fmla="val 7701"/>
            </a:avLst>
          </a:prstGeom>
          <a:solidFill>
            <a:schemeClr val="bg1"/>
          </a:solid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BE4EF-12EC-F8D6-40BC-D59E3540AC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03" b="29031"/>
          <a:stretch>
            <a:fillRect/>
          </a:stretch>
        </p:blipFill>
        <p:spPr>
          <a:xfrm>
            <a:off x="7011414" y="978168"/>
            <a:ext cx="3642668" cy="3642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/>
            </a:solidFill>
          </a:ln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2335D2F-27C6-17DB-8252-0369EC945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302" y="3283885"/>
            <a:ext cx="2044604" cy="20446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7E8474A-AD66-4FD2-4654-9BD0D7ACC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726" y="1989063"/>
            <a:ext cx="1562153" cy="15621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03150A0-5FFB-696B-0779-6B23B197D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462" y="426910"/>
            <a:ext cx="1562153" cy="15621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AC84E9C-D09C-AF48-1611-D04399662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75384">
            <a:off x="9278437" y="-18273"/>
            <a:ext cx="1031165" cy="1031165"/>
          </a:xfrm>
          <a:prstGeom prst="rect">
            <a:avLst/>
          </a:prstGeom>
        </p:spPr>
      </p:pic>
      <p:sp>
        <p:nvSpPr>
          <p:cNvPr id="13" name="Google Shape;149;p34">
            <a:extLst>
              <a:ext uri="{FF2B5EF4-FFF2-40B4-BE49-F238E27FC236}">
                <a16:creationId xmlns:a16="http://schemas.microsoft.com/office/drawing/2014/main" id="{85FCAA74-C51E-D4D8-DCF3-80FD02F57665}"/>
              </a:ext>
            </a:extLst>
          </p:cNvPr>
          <p:cNvSpPr txBox="1"/>
          <p:nvPr/>
        </p:nvSpPr>
        <p:spPr bwMode="auto">
          <a:xfrm>
            <a:off x="642198" y="431630"/>
            <a:ext cx="6101873" cy="468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9" tIns="121829" rIns="121829" bIns="121829" anchor="t" anchorCtr="0">
            <a:noAutofit/>
          </a:bodyPr>
          <a:lstStyle/>
          <a:p>
            <a:pPr>
              <a:lnSpc>
                <a:spcPct val="114999"/>
              </a:lnSpc>
              <a:spcBef>
                <a:spcPts val="667"/>
              </a:spcBef>
              <a:buSzPts val="2000"/>
              <a:defRPr/>
            </a:pPr>
            <a:r>
              <a:rPr lang="ru-RU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Андрей Олегович Жаков (Куликов)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</a:p>
          <a:p>
            <a:pPr>
              <a:lnSpc>
                <a:spcPct val="114999"/>
              </a:lnSpc>
              <a:spcBef>
                <a:spcPts val="667"/>
              </a:spcBef>
              <a:buSzPts val="2000"/>
              <a:defRPr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Преподаватель инженерной онлайн-школы с сентября 2022 года. </a:t>
            </a:r>
          </a:p>
          <a:p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Кандидат технических наук, инженер, преподаватель. 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Руководитель подразделения Политехнического института г. Челябинска. Руководитель при производстве торгового оборудования. Опыт реализации проектов более 9 лет. Опыт преподавателя более 4 лет.</a:t>
            </a:r>
          </a:p>
          <a:p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Лауреат премии законодательного собрания Челябинской области в сфере молодёжной политики, дипломы победителя всероссийского инженерного конкурса, конкурса инженерных компетенций "славим человека труда". Более 10 научных трудов. </a:t>
            </a:r>
          </a:p>
          <a:p>
            <a:pPr>
              <a:lnSpc>
                <a:spcPct val="114999"/>
              </a:lnSpc>
              <a:spcBef>
                <a:spcPts val="667"/>
              </a:spcBef>
              <a:buSzPts val="2000"/>
              <a:defRPr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Выполнил более 50 коммерческих проектов, среди которых нестандартное оборудование (конвейеры, оборудование для пищевой промышленности), гусеничные движители, рабочие органы специальной техники, вендинговое оборудование, малые архитектурные формы.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632756-716F-B40D-7798-411508D36B7E}"/>
              </a:ext>
            </a:extLst>
          </p:cNvPr>
          <p:cNvGrpSpPr/>
          <p:nvPr/>
        </p:nvGrpSpPr>
        <p:grpSpPr>
          <a:xfrm>
            <a:off x="442738" y="5536490"/>
            <a:ext cx="11306525" cy="1092511"/>
            <a:chOff x="442738" y="5536490"/>
            <a:chExt cx="11306525" cy="109251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7245C32-DC91-EBE5-C11F-E60A36C711C6}"/>
                </a:ext>
              </a:extLst>
            </p:cNvPr>
            <p:cNvGrpSpPr/>
            <p:nvPr/>
          </p:nvGrpSpPr>
          <p:grpSpPr>
            <a:xfrm>
              <a:off x="442738" y="5536490"/>
              <a:ext cx="11306525" cy="1092511"/>
              <a:chOff x="661489" y="8306506"/>
              <a:chExt cx="16965022" cy="1639273"/>
            </a:xfrm>
            <a:solidFill>
              <a:schemeClr val="bg1"/>
            </a:solidFill>
          </p:grpSpPr>
          <p:sp>
            <p:nvSpPr>
              <p:cNvPr id="12" name="Google Shape;80;p29">
                <a:extLst>
                  <a:ext uri="{FF2B5EF4-FFF2-40B4-BE49-F238E27FC236}">
                    <a16:creationId xmlns:a16="http://schemas.microsoft.com/office/drawing/2014/main" id="{E72DEF1D-E861-DB60-86A5-DF9DAF7214F2}"/>
                  </a:ext>
                </a:extLst>
              </p:cNvPr>
              <p:cNvSpPr/>
              <p:nvPr/>
            </p:nvSpPr>
            <p:spPr bwMode="auto">
              <a:xfrm flipV="1">
                <a:off x="661489" y="8306506"/>
                <a:ext cx="16965022" cy="1639273"/>
              </a:xfrm>
              <a:prstGeom prst="roundRect">
                <a:avLst>
                  <a:gd name="adj" fmla="val 38178"/>
                </a:avLst>
              </a:prstGeom>
              <a:grpFill/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Google Shape;68;p28">
                <a:extLst>
                  <a:ext uri="{FF2B5EF4-FFF2-40B4-BE49-F238E27FC236}">
                    <a16:creationId xmlns:a16="http://schemas.microsoft.com/office/drawing/2014/main" id="{C5BF41E5-142E-E3FB-089A-B60188CB5612}"/>
                  </a:ext>
                </a:extLst>
              </p:cNvPr>
              <p:cNvSpPr txBox="1"/>
              <p:nvPr/>
            </p:nvSpPr>
            <p:spPr bwMode="auto">
              <a:xfrm>
                <a:off x="1904962" y="8872199"/>
                <a:ext cx="3605895" cy="50788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en-US" sz="1600" b="1" dirty="0" err="1">
                    <a:solidFill>
                      <a:srgbClr val="1A2124"/>
                    </a:solidFill>
                    <a:latin typeface="Montserrat" panose="00000500000000000000" pitchFamily="2" charset="-52"/>
                  </a:rPr>
                  <a:t>zcourse</a:t>
                </a:r>
                <a:endParaRPr sz="1600" b="1" dirty="0">
                  <a:solidFill>
                    <a:srgbClr val="1A2124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15" name="Google Shape;66;p28">
                <a:extLst>
                  <a:ext uri="{FF2B5EF4-FFF2-40B4-BE49-F238E27FC236}">
                    <a16:creationId xmlns:a16="http://schemas.microsoft.com/office/drawing/2014/main" id="{0CCEF2EC-513E-96B8-A7BC-1A4A1213779F}"/>
                  </a:ext>
                </a:extLst>
              </p:cNvPr>
              <p:cNvSpPr/>
              <p:nvPr/>
            </p:nvSpPr>
            <p:spPr bwMode="auto">
              <a:xfrm>
                <a:off x="15392073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rgbClr val="1A2124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Производи</a:t>
                </a:r>
                <a:endParaRPr sz="1050" dirty="0">
                  <a:solidFill>
                    <a:srgbClr val="1A2124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16" name="Google Shape;66;p28">
                <a:extLst>
                  <a:ext uri="{FF2B5EF4-FFF2-40B4-BE49-F238E27FC236}">
                    <a16:creationId xmlns:a16="http://schemas.microsoft.com/office/drawing/2014/main" id="{9D55973B-1E70-B216-CBEE-C988827FB440}"/>
                  </a:ext>
                </a:extLst>
              </p:cNvPr>
              <p:cNvSpPr/>
              <p:nvPr/>
            </p:nvSpPr>
            <p:spPr bwMode="auto">
              <a:xfrm>
                <a:off x="13195852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rgbClr val="1A2124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Развивайся</a:t>
                </a:r>
                <a:endParaRPr sz="1050" dirty="0">
                  <a:solidFill>
                    <a:srgbClr val="1A2124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17" name="Google Shape;66;p28">
                <a:extLst>
                  <a:ext uri="{FF2B5EF4-FFF2-40B4-BE49-F238E27FC236}">
                    <a16:creationId xmlns:a16="http://schemas.microsoft.com/office/drawing/2014/main" id="{3C562941-63A3-CF42-D6E5-2DE64581F965}"/>
                  </a:ext>
                </a:extLst>
              </p:cNvPr>
              <p:cNvSpPr/>
              <p:nvPr/>
            </p:nvSpPr>
            <p:spPr bwMode="auto">
              <a:xfrm>
                <a:off x="10999632" y="8768527"/>
                <a:ext cx="1814238" cy="619199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1050" dirty="0">
                    <a:solidFill>
                      <a:srgbClr val="1A2124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Создавай</a:t>
                </a:r>
                <a:endParaRPr sz="1050" dirty="0">
                  <a:solidFill>
                    <a:srgbClr val="1A2124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3ED253-0209-0F97-B4A0-C9D3AAB3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84" y="5844409"/>
              <a:ext cx="476672" cy="476672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BCC9109-7078-7219-32C2-F553870634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89151">
            <a:off x="7629966" y="3754110"/>
            <a:ext cx="2872536" cy="287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9D58BC5-0589-4954-4088-DB2E052DA8E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Google Shape;80;p29">
            <a:extLst>
              <a:ext uri="{FF2B5EF4-FFF2-40B4-BE49-F238E27FC236}">
                <a16:creationId xmlns:a16="http://schemas.microsoft.com/office/drawing/2014/main" id="{3FB857B4-8F89-1FA2-788F-9254A0CAC27A}"/>
              </a:ext>
            </a:extLst>
          </p:cNvPr>
          <p:cNvSpPr/>
          <p:nvPr/>
        </p:nvSpPr>
        <p:spPr bwMode="auto">
          <a:xfrm>
            <a:off x="1325153" y="249040"/>
            <a:ext cx="9541694" cy="6361129"/>
          </a:xfrm>
          <a:prstGeom prst="roundRect">
            <a:avLst>
              <a:gd name="adj" fmla="val 7701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75B4058-08A0-CBA4-F712-3D4232ABF8C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Google Shape;80;p29">
            <a:extLst>
              <a:ext uri="{FF2B5EF4-FFF2-40B4-BE49-F238E27FC236}">
                <a16:creationId xmlns:a16="http://schemas.microsoft.com/office/drawing/2014/main" id="{7B4C08D2-FD98-7B88-F988-7D0C7378EC8F}"/>
              </a:ext>
            </a:extLst>
          </p:cNvPr>
          <p:cNvSpPr/>
          <p:nvPr/>
        </p:nvSpPr>
        <p:spPr bwMode="auto">
          <a:xfrm>
            <a:off x="1325153" y="249041"/>
            <a:ext cx="4626831" cy="3084554"/>
          </a:xfrm>
          <a:prstGeom prst="roundRect">
            <a:avLst>
              <a:gd name="adj" fmla="val 7701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 dirty="0">
              <a:solidFill>
                <a:srgbClr val="FFFFFF"/>
              </a:solidFill>
            </a:endParaRPr>
          </a:p>
        </p:txBody>
      </p:sp>
      <p:sp>
        <p:nvSpPr>
          <p:cNvPr id="2" name="Google Shape;80;p29">
            <a:extLst>
              <a:ext uri="{FF2B5EF4-FFF2-40B4-BE49-F238E27FC236}">
                <a16:creationId xmlns:a16="http://schemas.microsoft.com/office/drawing/2014/main" id="{54794CB5-0D95-72D0-DA12-A724FEB0B3C3}"/>
              </a:ext>
            </a:extLst>
          </p:cNvPr>
          <p:cNvSpPr/>
          <p:nvPr/>
        </p:nvSpPr>
        <p:spPr bwMode="auto">
          <a:xfrm>
            <a:off x="6240018" y="249041"/>
            <a:ext cx="4626831" cy="3084554"/>
          </a:xfrm>
          <a:prstGeom prst="roundRect">
            <a:avLst>
              <a:gd name="adj" fmla="val 7701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 dirty="0">
              <a:solidFill>
                <a:srgbClr val="FFFFFF"/>
              </a:solidFill>
            </a:endParaRPr>
          </a:p>
        </p:txBody>
      </p:sp>
      <p:sp>
        <p:nvSpPr>
          <p:cNvPr id="3" name="Google Shape;80;p29">
            <a:extLst>
              <a:ext uri="{FF2B5EF4-FFF2-40B4-BE49-F238E27FC236}">
                <a16:creationId xmlns:a16="http://schemas.microsoft.com/office/drawing/2014/main" id="{B7C3915B-76E5-1E07-86A4-02F193B26D6E}"/>
              </a:ext>
            </a:extLst>
          </p:cNvPr>
          <p:cNvSpPr/>
          <p:nvPr/>
        </p:nvSpPr>
        <p:spPr bwMode="auto">
          <a:xfrm>
            <a:off x="1307515" y="3524405"/>
            <a:ext cx="4626831" cy="3084554"/>
          </a:xfrm>
          <a:prstGeom prst="roundRect">
            <a:avLst>
              <a:gd name="adj" fmla="val 7701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 dirty="0">
              <a:solidFill>
                <a:srgbClr val="FFFFFF"/>
              </a:solidFill>
            </a:endParaRPr>
          </a:p>
        </p:txBody>
      </p:sp>
      <p:sp>
        <p:nvSpPr>
          <p:cNvPr id="4" name="Google Shape;80;p29">
            <a:extLst>
              <a:ext uri="{FF2B5EF4-FFF2-40B4-BE49-F238E27FC236}">
                <a16:creationId xmlns:a16="http://schemas.microsoft.com/office/drawing/2014/main" id="{82530241-8EA2-A055-0612-4B10403C8F66}"/>
              </a:ext>
            </a:extLst>
          </p:cNvPr>
          <p:cNvSpPr/>
          <p:nvPr/>
        </p:nvSpPr>
        <p:spPr bwMode="auto">
          <a:xfrm>
            <a:off x="6222380" y="3524405"/>
            <a:ext cx="4626831" cy="3084554"/>
          </a:xfrm>
          <a:prstGeom prst="roundRect">
            <a:avLst>
              <a:gd name="adj" fmla="val 7701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9525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05" tIns="45686" rIns="91405" bIns="45686" anchor="ctr" anchorCtr="0">
            <a:noAutofit/>
          </a:bodyPr>
          <a:lstStyle/>
          <a:p>
            <a:pPr>
              <a:buClr>
                <a:srgbClr val="000000"/>
              </a:buClr>
              <a:buSzPts val="2800"/>
              <a:defRPr/>
            </a:pPr>
            <a:endParaRPr sz="1866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5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7320B56-6A83-6C74-923A-42A0F6228B1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" name="Google Shape;150;p34">
            <a:extLst>
              <a:ext uri="{FF2B5EF4-FFF2-40B4-BE49-F238E27FC236}">
                <a16:creationId xmlns:a16="http://schemas.microsoft.com/office/drawing/2014/main" id="{45E8723A-CE6C-D0E8-D0F6-D2A967F6E17D}"/>
              </a:ext>
            </a:extLst>
          </p:cNvPr>
          <p:cNvSpPr txBox="1"/>
          <p:nvPr/>
        </p:nvSpPr>
        <p:spPr bwMode="auto">
          <a:xfrm>
            <a:off x="9523608" y="1694091"/>
            <a:ext cx="2225655" cy="6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9" tIns="121829" rIns="121829" bIns="121829" anchor="t" anchorCtr="0">
            <a:noAutofit/>
          </a:bodyPr>
          <a:lstStyle/>
          <a:p>
            <a:pPr>
              <a:lnSpc>
                <a:spcPct val="113999"/>
              </a:lnSpc>
              <a:buClr>
                <a:srgbClr val="000000"/>
              </a:buClr>
              <a:buSzPts val="3200"/>
              <a:defRPr/>
            </a:pPr>
            <a:r>
              <a:rPr lang="ru-RU" sz="2133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А. В. Суворов</a:t>
            </a:r>
            <a:endParaRPr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Google Shape;68;p28">
            <a:extLst>
              <a:ext uri="{FF2B5EF4-FFF2-40B4-BE49-F238E27FC236}">
                <a16:creationId xmlns:a16="http://schemas.microsoft.com/office/drawing/2014/main" id="{D8FFBBB6-AD26-8073-3C81-DAB195B2217E}"/>
              </a:ext>
            </a:extLst>
          </p:cNvPr>
          <p:cNvSpPr txBox="1"/>
          <p:nvPr/>
        </p:nvSpPr>
        <p:spPr bwMode="auto">
          <a:xfrm>
            <a:off x="190460" y="162507"/>
            <a:ext cx="6760600" cy="83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5" tIns="45686" rIns="91405" bIns="45686" anchor="t" anchorCtr="0">
            <a:spAutoFit/>
          </a:bodyPr>
          <a:lstStyle/>
          <a:p>
            <a:pPr>
              <a:buClr>
                <a:srgbClr val="000000"/>
              </a:buClr>
              <a:buSzPts val="7000"/>
              <a:defRPr/>
            </a:pPr>
            <a:r>
              <a:rPr lang="ru-RU" sz="4800" b="1" dirty="0">
                <a:solidFill>
                  <a:srgbClr val="222629"/>
                </a:solidFill>
                <a:latin typeface="Montserrat" panose="00000500000000000000" pitchFamily="2" charset="-52"/>
              </a:rPr>
              <a:t>Актуальность</a:t>
            </a:r>
            <a:endParaRPr sz="4800" b="1" dirty="0">
              <a:solidFill>
                <a:srgbClr val="222629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2F4866-92B7-AFD0-E201-2D7CE4EE214F}"/>
              </a:ext>
            </a:extLst>
          </p:cNvPr>
          <p:cNvGrpSpPr/>
          <p:nvPr/>
        </p:nvGrpSpPr>
        <p:grpSpPr>
          <a:xfrm>
            <a:off x="95672" y="1138510"/>
            <a:ext cx="3607985" cy="3833170"/>
            <a:chOff x="95672" y="1138510"/>
            <a:chExt cx="3607985" cy="3833170"/>
          </a:xfrm>
        </p:grpSpPr>
        <p:sp>
          <p:nvSpPr>
            <p:cNvPr id="6" name="Google Shape;80;p29">
              <a:extLst>
                <a:ext uri="{FF2B5EF4-FFF2-40B4-BE49-F238E27FC236}">
                  <a16:creationId xmlns:a16="http://schemas.microsoft.com/office/drawing/2014/main" id="{B2213B93-AE2D-2E81-CA0B-E11B6F35B796}"/>
                </a:ext>
              </a:extLst>
            </p:cNvPr>
            <p:cNvSpPr/>
            <p:nvPr/>
          </p:nvSpPr>
          <p:spPr bwMode="auto">
            <a:xfrm>
              <a:off x="95672" y="1142702"/>
              <a:ext cx="3607985" cy="3828978"/>
            </a:xfrm>
            <a:prstGeom prst="roundRect">
              <a:avLst>
                <a:gd name="adj" fmla="val 6044"/>
              </a:avLst>
            </a:prstGeom>
            <a:solidFill>
              <a:srgbClr val="FBFBFB"/>
            </a:solidFill>
            <a:ln w="9525" cap="flat" cmpd="sng">
              <a:noFill/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05" tIns="45686" rIns="91405" bIns="45686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  <a:defRPr/>
              </a:pPr>
              <a:endParaRPr sz="1866" dirty="0">
                <a:solidFill>
                  <a:srgbClr val="FFFFFF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83F2EFE-2E85-D00A-B1C4-D25DC0A5EC39}"/>
                </a:ext>
              </a:extLst>
            </p:cNvPr>
            <p:cNvGrpSpPr/>
            <p:nvPr/>
          </p:nvGrpSpPr>
          <p:grpSpPr>
            <a:xfrm>
              <a:off x="95672" y="1138510"/>
              <a:ext cx="3607985" cy="3730650"/>
              <a:chOff x="318000" y="1597127"/>
              <a:chExt cx="3607985" cy="373065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B30FC440-E3B8-23BC-CB9F-B2B42695BDE8}"/>
                  </a:ext>
                </a:extLst>
              </p:cNvPr>
              <p:cNvGrpSpPr/>
              <p:nvPr/>
            </p:nvGrpSpPr>
            <p:grpSpPr>
              <a:xfrm>
                <a:off x="318000" y="1597127"/>
                <a:ext cx="3607985" cy="3730650"/>
                <a:chOff x="441865" y="1189736"/>
                <a:chExt cx="3925943" cy="3731226"/>
              </a:xfrm>
            </p:grpSpPr>
            <p:sp>
              <p:nvSpPr>
                <p:cNvPr id="2" name="Google Shape;80;p29">
                  <a:extLst>
                    <a:ext uri="{FF2B5EF4-FFF2-40B4-BE49-F238E27FC236}">
                      <a16:creationId xmlns:a16="http://schemas.microsoft.com/office/drawing/2014/main" id="{6ABF6941-D4D0-AEEE-0935-D68BF820160E}"/>
                    </a:ext>
                  </a:extLst>
                </p:cNvPr>
                <p:cNvSpPr/>
                <p:nvPr/>
              </p:nvSpPr>
              <p:spPr bwMode="auto">
                <a:xfrm>
                  <a:off x="441865" y="1189736"/>
                  <a:ext cx="3925943" cy="1559677"/>
                </a:xfrm>
                <a:prstGeom prst="roundRect">
                  <a:avLst>
                    <a:gd name="adj" fmla="val 11310"/>
                  </a:avLst>
                </a:prstGeom>
                <a:solidFill>
                  <a:srgbClr val="1A2124"/>
                </a:solidFill>
                <a:ln w="9525" cap="flat" cmpd="sng">
                  <a:noFill/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05" tIns="45686" rIns="91405" bIns="45686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2800"/>
                    <a:defRPr/>
                  </a:pPr>
                  <a:endParaRPr sz="1866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9" name="Google Shape;149;p34">
                  <a:extLst>
                    <a:ext uri="{FF2B5EF4-FFF2-40B4-BE49-F238E27FC236}">
                      <a16:creationId xmlns:a16="http://schemas.microsoft.com/office/drawing/2014/main" id="{A8A759FF-E730-D23C-4C7B-22F2BD5CBA05}"/>
                    </a:ext>
                  </a:extLst>
                </p:cNvPr>
                <p:cNvSpPr txBox="1"/>
                <p:nvPr/>
              </p:nvSpPr>
              <p:spPr bwMode="auto">
                <a:xfrm>
                  <a:off x="578755" y="2789004"/>
                  <a:ext cx="3512776" cy="21319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829" tIns="121829" rIns="121829" bIns="121829" anchor="t" anchorCtr="0">
                  <a:noAutofit/>
                </a:bodyPr>
                <a:lstStyle/>
                <a:p>
                  <a:pPr algn="just">
                    <a:lnSpc>
                      <a:spcPct val="114999"/>
                    </a:lnSpc>
                    <a:spcBef>
                      <a:spcPts val="667"/>
                    </a:spcBef>
                    <a:buSzPts val="2000"/>
                    <a:defRPr/>
                  </a:pPr>
                  <a:r>
                    <a:rPr lang="en-A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— 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В России работает ~3.2 млн инженеров. Только 28% из них — моложе 35 лет, а 30% — старше 50 лет. 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2"/>
                    </a:rPr>
                    <a:t>[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2"/>
                    </a:rPr>
                    <a:t>источник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2"/>
                    </a:rPr>
                    <a:t>]</a:t>
                  </a:r>
                  <a:endParaRPr lang="ru-RU" sz="1400" dirty="0">
                    <a:solidFill>
                      <a:srgbClr val="222629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  <a:p>
                  <a:pPr algn="just">
                    <a:lnSpc>
                      <a:spcPct val="114999"/>
                    </a:lnSpc>
                    <a:spcBef>
                      <a:spcPts val="667"/>
                    </a:spcBef>
                    <a:buSzPts val="2000"/>
                    <a:defRPr/>
                  </a:pPr>
                  <a:r>
                    <a:rPr lang="en-A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—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 В 2024 г. было опубликовано 636 000 инженерных вакансий (рост на 13% за год)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 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3"/>
                    </a:rPr>
                    <a:t>[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3"/>
                    </a:rPr>
                    <a:t>источник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3"/>
                    </a:rPr>
                    <a:t>]</a:t>
                  </a:r>
                  <a:endParaRPr lang="ru-RU" sz="1400" dirty="0">
                    <a:solidFill>
                      <a:srgbClr val="222629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" name="Google Shape;68;p28">
                  <a:extLst>
                    <a:ext uri="{FF2B5EF4-FFF2-40B4-BE49-F238E27FC236}">
                      <a16:creationId xmlns:a16="http://schemas.microsoft.com/office/drawing/2014/main" id="{A35DA5D3-B3C6-87CB-4008-7AB0669B2D4F}"/>
                    </a:ext>
                  </a:extLst>
                </p:cNvPr>
                <p:cNvSpPr txBox="1"/>
                <p:nvPr/>
              </p:nvSpPr>
              <p:spPr bwMode="auto">
                <a:xfrm>
                  <a:off x="2618224" y="1242381"/>
                  <a:ext cx="1705056" cy="14467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5" tIns="45686" rIns="91405" bIns="45686" anchor="t" anchorCtr="0">
                  <a:spAutoFit/>
                </a:bodyPr>
                <a:lstStyle/>
                <a:p>
                  <a:pPr algn="r">
                    <a:buClr>
                      <a:srgbClr val="000000"/>
                    </a:buClr>
                    <a:buSzPts val="7000"/>
                    <a:defRPr/>
                  </a:pPr>
                  <a:r>
                    <a:rPr lang="ru-RU" sz="8800" b="1" dirty="0">
                      <a:solidFill>
                        <a:srgbClr val="3A3F42"/>
                      </a:solidFill>
                      <a:latin typeface="Montserrat" panose="00000500000000000000" pitchFamily="2" charset="-52"/>
                    </a:rPr>
                    <a:t>01</a:t>
                  </a:r>
                  <a:endParaRPr sz="8800" b="1" dirty="0">
                    <a:solidFill>
                      <a:srgbClr val="3A3F42"/>
                    </a:solidFill>
                    <a:latin typeface="Montserrat" panose="00000500000000000000" pitchFamily="2" charset="-52"/>
                  </a:endParaRPr>
                </a:p>
              </p:txBody>
            </p:sp>
          </p:grpSp>
          <p:sp>
            <p:nvSpPr>
              <p:cNvPr id="13" name="Google Shape;68;p28">
                <a:extLst>
                  <a:ext uri="{FF2B5EF4-FFF2-40B4-BE49-F238E27FC236}">
                    <a16:creationId xmlns:a16="http://schemas.microsoft.com/office/drawing/2014/main" id="{94C00C24-896F-1BB9-2CCD-E9BCCCCB6119}"/>
                  </a:ext>
                </a:extLst>
              </p:cNvPr>
              <p:cNvSpPr txBox="1"/>
              <p:nvPr/>
            </p:nvSpPr>
            <p:spPr bwMode="auto">
              <a:xfrm>
                <a:off x="412788" y="1689350"/>
                <a:ext cx="3422362" cy="132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Montserrat" panose="00000500000000000000" pitchFamily="2" charset="-52"/>
                  </a:rPr>
                  <a:t>Ценность молодых инженерных кадров в отраслях рыночной экономики</a:t>
                </a:r>
                <a:endParaRPr sz="20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E54D7C-2255-221F-C9FC-A556EA4D83BA}"/>
              </a:ext>
            </a:extLst>
          </p:cNvPr>
          <p:cNvGrpSpPr/>
          <p:nvPr/>
        </p:nvGrpSpPr>
        <p:grpSpPr>
          <a:xfrm>
            <a:off x="8488343" y="1140605"/>
            <a:ext cx="3607985" cy="3831077"/>
            <a:chOff x="95672" y="1138510"/>
            <a:chExt cx="3607985" cy="3831077"/>
          </a:xfrm>
        </p:grpSpPr>
        <p:sp>
          <p:nvSpPr>
            <p:cNvPr id="17" name="Google Shape;80;p29">
              <a:extLst>
                <a:ext uri="{FF2B5EF4-FFF2-40B4-BE49-F238E27FC236}">
                  <a16:creationId xmlns:a16="http://schemas.microsoft.com/office/drawing/2014/main" id="{AAE45237-13C7-8915-85B4-63C735EABCB3}"/>
                </a:ext>
              </a:extLst>
            </p:cNvPr>
            <p:cNvSpPr/>
            <p:nvPr/>
          </p:nvSpPr>
          <p:spPr bwMode="auto">
            <a:xfrm>
              <a:off x="95672" y="1142701"/>
              <a:ext cx="3607985" cy="3826884"/>
            </a:xfrm>
            <a:prstGeom prst="roundRect">
              <a:avLst>
                <a:gd name="adj" fmla="val 6044"/>
              </a:avLst>
            </a:prstGeom>
            <a:solidFill>
              <a:srgbClr val="FBFBFB"/>
            </a:solidFill>
            <a:ln w="9525" cap="flat" cmpd="sng">
              <a:noFill/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05" tIns="45686" rIns="91405" bIns="45686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  <a:defRPr/>
              </a:pPr>
              <a:endParaRPr sz="1866" dirty="0">
                <a:solidFill>
                  <a:srgbClr val="FFFFFF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317224-39A9-CFAE-0D7B-FDDDB6BDDE86}"/>
                </a:ext>
              </a:extLst>
            </p:cNvPr>
            <p:cNvGrpSpPr/>
            <p:nvPr/>
          </p:nvGrpSpPr>
          <p:grpSpPr>
            <a:xfrm>
              <a:off x="95672" y="1138510"/>
              <a:ext cx="3607985" cy="3831077"/>
              <a:chOff x="318000" y="1597127"/>
              <a:chExt cx="3607985" cy="383107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B51E4ED-21DA-0829-CA09-D5F43393DA9C}"/>
                  </a:ext>
                </a:extLst>
              </p:cNvPr>
              <p:cNvGrpSpPr/>
              <p:nvPr/>
            </p:nvGrpSpPr>
            <p:grpSpPr>
              <a:xfrm>
                <a:off x="318000" y="1597127"/>
                <a:ext cx="3607985" cy="3831077"/>
                <a:chOff x="441865" y="1189736"/>
                <a:chExt cx="3925943" cy="3831668"/>
              </a:xfrm>
            </p:grpSpPr>
            <p:sp>
              <p:nvSpPr>
                <p:cNvPr id="21" name="Google Shape;80;p29">
                  <a:extLst>
                    <a:ext uri="{FF2B5EF4-FFF2-40B4-BE49-F238E27FC236}">
                      <a16:creationId xmlns:a16="http://schemas.microsoft.com/office/drawing/2014/main" id="{5548A739-B83F-5A71-0CDA-B50B6021E780}"/>
                    </a:ext>
                  </a:extLst>
                </p:cNvPr>
                <p:cNvSpPr/>
                <p:nvPr/>
              </p:nvSpPr>
              <p:spPr bwMode="auto">
                <a:xfrm>
                  <a:off x="441865" y="1189736"/>
                  <a:ext cx="3925943" cy="1559677"/>
                </a:xfrm>
                <a:prstGeom prst="roundRect">
                  <a:avLst>
                    <a:gd name="adj" fmla="val 11310"/>
                  </a:avLst>
                </a:prstGeom>
                <a:solidFill>
                  <a:srgbClr val="1A2124"/>
                </a:solidFill>
                <a:ln w="9525" cap="flat" cmpd="sng">
                  <a:noFill/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05" tIns="45686" rIns="91405" bIns="45686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2800"/>
                    <a:defRPr/>
                  </a:pPr>
                  <a:endParaRPr sz="1866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Google Shape;149;p34">
                  <a:extLst>
                    <a:ext uri="{FF2B5EF4-FFF2-40B4-BE49-F238E27FC236}">
                      <a16:creationId xmlns:a16="http://schemas.microsoft.com/office/drawing/2014/main" id="{503C76E5-C157-A1AB-7A08-FFBB35F6C194}"/>
                    </a:ext>
                  </a:extLst>
                </p:cNvPr>
                <p:cNvSpPr txBox="1"/>
                <p:nvPr/>
              </p:nvSpPr>
              <p:spPr bwMode="auto">
                <a:xfrm>
                  <a:off x="578755" y="2789005"/>
                  <a:ext cx="3512776" cy="22323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829" tIns="121829" rIns="121829" bIns="121829" anchor="t" anchorCtr="0">
                  <a:noAutofit/>
                </a:bodyPr>
                <a:lstStyle/>
                <a:p>
                  <a:pPr algn="just">
                    <a:lnSpc>
                      <a:spcPct val="114999"/>
                    </a:lnSpc>
                    <a:spcBef>
                      <a:spcPts val="667"/>
                    </a:spcBef>
                    <a:buSzPts val="2000"/>
                    <a:defRPr/>
                  </a:pPr>
                  <a:r>
                    <a:rPr lang="en-A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— 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За 5 лет онлайн-аудитория выросла в 2,6 раза — до 8,1 млн человек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 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4"/>
                    </a:rPr>
                    <a:t>[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4"/>
                    </a:rPr>
                    <a:t>источник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4"/>
                    </a:rPr>
                    <a:t>]</a:t>
                  </a:r>
                  <a:endParaRPr lang="en-US" sz="1400" dirty="0">
                    <a:solidFill>
                      <a:srgbClr val="222629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  <a:p>
                  <a:pPr algn="just">
                    <a:lnSpc>
                      <a:spcPct val="114999"/>
                    </a:lnSpc>
                    <a:spcBef>
                      <a:spcPts val="667"/>
                    </a:spcBef>
                    <a:buSzPts val="2000"/>
                    <a:defRPr/>
                  </a:pPr>
                  <a:r>
                    <a:rPr lang="en-A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—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 Главная цель 45% студентов — освоение новой специальности и трудоустройство 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5"/>
                    </a:rPr>
                    <a:t>[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5"/>
                    </a:rPr>
                    <a:t>источник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5"/>
                    </a:rPr>
                    <a:t>]</a:t>
                  </a:r>
                  <a:endParaRPr lang="ru-RU" sz="1400" dirty="0">
                    <a:solidFill>
                      <a:srgbClr val="222629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3" name="Google Shape;68;p28">
                  <a:extLst>
                    <a:ext uri="{FF2B5EF4-FFF2-40B4-BE49-F238E27FC236}">
                      <a16:creationId xmlns:a16="http://schemas.microsoft.com/office/drawing/2014/main" id="{07A7347E-25EA-3B55-8900-AC84FCA5562E}"/>
                    </a:ext>
                  </a:extLst>
                </p:cNvPr>
                <p:cNvSpPr txBox="1"/>
                <p:nvPr/>
              </p:nvSpPr>
              <p:spPr bwMode="auto">
                <a:xfrm>
                  <a:off x="2412858" y="1242381"/>
                  <a:ext cx="1910422" cy="14467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5" tIns="45686" rIns="91405" bIns="45686" anchor="t" anchorCtr="0">
                  <a:spAutoFit/>
                </a:bodyPr>
                <a:lstStyle/>
                <a:p>
                  <a:pPr algn="r">
                    <a:buClr>
                      <a:srgbClr val="000000"/>
                    </a:buClr>
                    <a:buSzPts val="7000"/>
                    <a:defRPr/>
                  </a:pPr>
                  <a:r>
                    <a:rPr lang="ru-RU" sz="8800" b="1" dirty="0">
                      <a:solidFill>
                        <a:srgbClr val="3A3F42"/>
                      </a:solidFill>
                      <a:latin typeface="Montserrat" panose="00000500000000000000" pitchFamily="2" charset="-52"/>
                    </a:rPr>
                    <a:t>03</a:t>
                  </a:r>
                  <a:endParaRPr sz="8800" b="1" dirty="0">
                    <a:solidFill>
                      <a:srgbClr val="3A3F42"/>
                    </a:solidFill>
                    <a:latin typeface="Montserrat" panose="00000500000000000000" pitchFamily="2" charset="-52"/>
                  </a:endParaRPr>
                </a:p>
              </p:txBody>
            </p:sp>
          </p:grpSp>
          <p:sp>
            <p:nvSpPr>
              <p:cNvPr id="20" name="Google Shape;68;p28">
                <a:extLst>
                  <a:ext uri="{FF2B5EF4-FFF2-40B4-BE49-F238E27FC236}">
                    <a16:creationId xmlns:a16="http://schemas.microsoft.com/office/drawing/2014/main" id="{04E44E55-0E45-A650-D074-192FF534E314}"/>
                  </a:ext>
                </a:extLst>
              </p:cNvPr>
              <p:cNvSpPr txBox="1"/>
              <p:nvPr/>
            </p:nvSpPr>
            <p:spPr bwMode="auto">
              <a:xfrm>
                <a:off x="412787" y="1689350"/>
                <a:ext cx="3418409" cy="132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Montserrat" panose="00000500000000000000" pitchFamily="2" charset="-52"/>
                  </a:rPr>
                  <a:t>Готовность рынка России к онлайн образованию и прикладным навыкам</a:t>
                </a:r>
                <a:endParaRPr sz="20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199C8B-0750-1AB9-80AF-3D569CD4EDD9}"/>
              </a:ext>
            </a:extLst>
          </p:cNvPr>
          <p:cNvGrpSpPr/>
          <p:nvPr/>
        </p:nvGrpSpPr>
        <p:grpSpPr>
          <a:xfrm>
            <a:off x="8160315" y="-186408"/>
            <a:ext cx="3257197" cy="2157441"/>
            <a:chOff x="8160315" y="-186408"/>
            <a:chExt cx="3257197" cy="215744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5C4FBCC-7553-4943-7C37-74DAA8B84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8160315" y="-73571"/>
              <a:ext cx="2044604" cy="204460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CDFBA63-058E-A6E2-D38E-8872BF186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9855359" y="-186408"/>
              <a:ext cx="1562153" cy="156215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3B7418-F8A3-9739-BFF5-69D0E6DAFBEC}"/>
              </a:ext>
            </a:extLst>
          </p:cNvPr>
          <p:cNvGrpSpPr/>
          <p:nvPr/>
        </p:nvGrpSpPr>
        <p:grpSpPr>
          <a:xfrm>
            <a:off x="4291638" y="1138510"/>
            <a:ext cx="3607985" cy="3831076"/>
            <a:chOff x="95672" y="1138510"/>
            <a:chExt cx="3607985" cy="3831076"/>
          </a:xfrm>
        </p:grpSpPr>
        <p:sp>
          <p:nvSpPr>
            <p:cNvPr id="27" name="Google Shape;80;p29">
              <a:extLst>
                <a:ext uri="{FF2B5EF4-FFF2-40B4-BE49-F238E27FC236}">
                  <a16:creationId xmlns:a16="http://schemas.microsoft.com/office/drawing/2014/main" id="{DE5831A1-A01A-9890-14F8-9E47A588256E}"/>
                </a:ext>
              </a:extLst>
            </p:cNvPr>
            <p:cNvSpPr/>
            <p:nvPr/>
          </p:nvSpPr>
          <p:spPr bwMode="auto">
            <a:xfrm>
              <a:off x="95672" y="1142701"/>
              <a:ext cx="3607985" cy="3826885"/>
            </a:xfrm>
            <a:prstGeom prst="roundRect">
              <a:avLst>
                <a:gd name="adj" fmla="val 6044"/>
              </a:avLst>
            </a:prstGeom>
            <a:solidFill>
              <a:srgbClr val="FBFBFB"/>
            </a:solidFill>
            <a:ln w="9525" cap="flat" cmpd="sng">
              <a:noFill/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05" tIns="45686" rIns="91405" bIns="45686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  <a:defRPr/>
              </a:pPr>
              <a:endParaRPr sz="1866" dirty="0">
                <a:solidFill>
                  <a:srgbClr val="FFFFFF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8228B97-3939-9045-8E07-CF68EDCE5367}"/>
                </a:ext>
              </a:extLst>
            </p:cNvPr>
            <p:cNvGrpSpPr/>
            <p:nvPr/>
          </p:nvGrpSpPr>
          <p:grpSpPr>
            <a:xfrm>
              <a:off x="95672" y="1138510"/>
              <a:ext cx="3607985" cy="2938562"/>
              <a:chOff x="318000" y="1597127"/>
              <a:chExt cx="3607985" cy="293856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AF08498-6C72-108F-6A5B-65761CE18758}"/>
                  </a:ext>
                </a:extLst>
              </p:cNvPr>
              <p:cNvGrpSpPr/>
              <p:nvPr/>
            </p:nvGrpSpPr>
            <p:grpSpPr>
              <a:xfrm>
                <a:off x="318000" y="1597127"/>
                <a:ext cx="3607985" cy="2938562"/>
                <a:chOff x="441865" y="1189736"/>
                <a:chExt cx="3925943" cy="2939016"/>
              </a:xfrm>
            </p:grpSpPr>
            <p:sp>
              <p:nvSpPr>
                <p:cNvPr id="31" name="Google Shape;80;p29">
                  <a:extLst>
                    <a:ext uri="{FF2B5EF4-FFF2-40B4-BE49-F238E27FC236}">
                      <a16:creationId xmlns:a16="http://schemas.microsoft.com/office/drawing/2014/main" id="{E0B89663-AC5D-852D-7275-DEF4E033B7B9}"/>
                    </a:ext>
                  </a:extLst>
                </p:cNvPr>
                <p:cNvSpPr/>
                <p:nvPr/>
              </p:nvSpPr>
              <p:spPr bwMode="auto">
                <a:xfrm>
                  <a:off x="441865" y="1189736"/>
                  <a:ext cx="3925943" cy="1559677"/>
                </a:xfrm>
                <a:prstGeom prst="roundRect">
                  <a:avLst>
                    <a:gd name="adj" fmla="val 11310"/>
                  </a:avLst>
                </a:prstGeom>
                <a:solidFill>
                  <a:srgbClr val="1A2124"/>
                </a:solidFill>
                <a:ln w="9525" cap="flat" cmpd="sng">
                  <a:noFill/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05" tIns="45686" rIns="91405" bIns="45686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2800"/>
                    <a:defRPr/>
                  </a:pPr>
                  <a:endParaRPr sz="1866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Google Shape;149;p34">
                  <a:extLst>
                    <a:ext uri="{FF2B5EF4-FFF2-40B4-BE49-F238E27FC236}">
                      <a16:creationId xmlns:a16="http://schemas.microsoft.com/office/drawing/2014/main" id="{64815F2B-78AD-0F2C-F0E0-A06FCC7BBF8D}"/>
                    </a:ext>
                  </a:extLst>
                </p:cNvPr>
                <p:cNvSpPr txBox="1"/>
                <p:nvPr/>
              </p:nvSpPr>
              <p:spPr bwMode="auto">
                <a:xfrm>
                  <a:off x="578755" y="2789004"/>
                  <a:ext cx="3512776" cy="13397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829" tIns="121829" rIns="121829" bIns="121829" anchor="t" anchorCtr="0">
                  <a:noAutofit/>
                </a:bodyPr>
                <a:lstStyle/>
                <a:p>
                  <a:pPr algn="just">
                    <a:lnSpc>
                      <a:spcPct val="114999"/>
                    </a:lnSpc>
                    <a:spcBef>
                      <a:spcPts val="667"/>
                    </a:spcBef>
                    <a:buSzPts val="2000"/>
                    <a:defRPr/>
                  </a:pPr>
                  <a:r>
                    <a:rPr lang="en-A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— 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В I кв. 2025 г. открыто более 40 тыс. вакансий для специалистов по BIM, CAD, PLM, ERP. Рост спроса за два года — почти 30% 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8"/>
                    </a:rPr>
                    <a:t>[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8"/>
                    </a:rPr>
                    <a:t>источник</a:t>
                  </a:r>
                  <a:r>
                    <a:rPr lang="en-US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  <a:hlinkClick r:id="rId8"/>
                    </a:rPr>
                    <a:t>]</a:t>
                  </a:r>
                  <a:endParaRPr lang="ru-RU" sz="1400" dirty="0">
                    <a:solidFill>
                      <a:srgbClr val="222629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3" name="Google Shape;68;p28">
                  <a:extLst>
                    <a:ext uri="{FF2B5EF4-FFF2-40B4-BE49-F238E27FC236}">
                      <a16:creationId xmlns:a16="http://schemas.microsoft.com/office/drawing/2014/main" id="{C16C253D-0F7A-6ED8-3C27-4393476F9105}"/>
                    </a:ext>
                  </a:extLst>
                </p:cNvPr>
                <p:cNvSpPr txBox="1"/>
                <p:nvPr/>
              </p:nvSpPr>
              <p:spPr bwMode="auto">
                <a:xfrm>
                  <a:off x="2326885" y="1242381"/>
                  <a:ext cx="1996395" cy="14467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5" tIns="45686" rIns="91405" bIns="45686" anchor="t" anchorCtr="0">
                  <a:spAutoFit/>
                </a:bodyPr>
                <a:lstStyle/>
                <a:p>
                  <a:pPr algn="r">
                    <a:buClr>
                      <a:srgbClr val="000000"/>
                    </a:buClr>
                    <a:buSzPts val="7000"/>
                    <a:defRPr/>
                  </a:pPr>
                  <a:r>
                    <a:rPr lang="ru-RU" sz="8800" b="1" dirty="0">
                      <a:solidFill>
                        <a:srgbClr val="3A3F42"/>
                      </a:solidFill>
                      <a:latin typeface="Montserrat" panose="00000500000000000000" pitchFamily="2" charset="-52"/>
                    </a:rPr>
                    <a:t>02</a:t>
                  </a:r>
                  <a:endParaRPr sz="8800" b="1" dirty="0">
                    <a:solidFill>
                      <a:srgbClr val="3A3F42"/>
                    </a:solidFill>
                    <a:latin typeface="Montserrat" panose="00000500000000000000" pitchFamily="2" charset="-52"/>
                  </a:endParaRPr>
                </a:p>
              </p:txBody>
            </p:sp>
          </p:grpSp>
          <p:sp>
            <p:nvSpPr>
              <p:cNvPr id="30" name="Google Shape;68;p28">
                <a:extLst>
                  <a:ext uri="{FF2B5EF4-FFF2-40B4-BE49-F238E27FC236}">
                    <a16:creationId xmlns:a16="http://schemas.microsoft.com/office/drawing/2014/main" id="{47A56787-A788-31B9-7D3F-44D204EEDD9F}"/>
                  </a:ext>
                </a:extLst>
              </p:cNvPr>
              <p:cNvSpPr txBox="1"/>
              <p:nvPr/>
            </p:nvSpPr>
            <p:spPr bwMode="auto">
              <a:xfrm>
                <a:off x="412787" y="1689350"/>
                <a:ext cx="3423101" cy="132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Montserrat" panose="00000500000000000000" pitchFamily="2" charset="-52"/>
                  </a:rPr>
                  <a:t>Прикладные знания в дополнение к теоретическим основам ВУЗ</a:t>
                </a:r>
                <a:endParaRPr sz="2000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</p:grpSp>
      </p:grpSp>
      <p:sp>
        <p:nvSpPr>
          <p:cNvPr id="34" name="Google Shape;149;p34">
            <a:extLst>
              <a:ext uri="{FF2B5EF4-FFF2-40B4-BE49-F238E27FC236}">
                <a16:creationId xmlns:a16="http://schemas.microsoft.com/office/drawing/2014/main" id="{5EC348E1-1532-19F2-5365-AA4524797151}"/>
              </a:ext>
            </a:extLst>
          </p:cNvPr>
          <p:cNvSpPr txBox="1"/>
          <p:nvPr/>
        </p:nvSpPr>
        <p:spPr bwMode="auto">
          <a:xfrm>
            <a:off x="95672" y="4869789"/>
            <a:ext cx="12000656" cy="991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9" tIns="121829" rIns="121829" bIns="121829" anchor="t" anchorCtr="0">
            <a:noAutofit/>
          </a:bodyPr>
          <a:lstStyle/>
          <a:p>
            <a:pPr algn="just">
              <a:lnSpc>
                <a:spcPct val="114999"/>
              </a:lnSpc>
              <a:spcBef>
                <a:spcPts val="667"/>
              </a:spcBef>
              <a:buSzPts val="2000"/>
              <a:defRPr/>
            </a:pPr>
            <a:r>
              <a:rPr lang="en-AU" sz="1200" dirty="0">
                <a:solidFill>
                  <a:srgbClr val="22262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— </a:t>
            </a:r>
            <a:r>
              <a:rPr lang="ru-RU" sz="1200" dirty="0">
                <a:solidFill>
                  <a:srgbClr val="22262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Российская промышленность испытывает острую нехватку — около 600 000 инженеров, при этом выпускники вузов часто не готовы к реальным производственным задачам. Одновременно 58% россиян готовы инвестировать в онлайн-обучение, чтобы получить прикладные навыки и устроиться на работу. Наш проект создает точный мост между спросом рынка и готовностью аудитории.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7BDBAA-50FD-5712-AD44-F603E6BBA390}"/>
              </a:ext>
            </a:extLst>
          </p:cNvPr>
          <p:cNvGrpSpPr/>
          <p:nvPr/>
        </p:nvGrpSpPr>
        <p:grpSpPr>
          <a:xfrm>
            <a:off x="95672" y="6102083"/>
            <a:ext cx="12000656" cy="593410"/>
            <a:chOff x="95672" y="6035590"/>
            <a:chExt cx="12000656" cy="59341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ADB9F5D-9EDE-5D54-64BE-92A0755014FD}"/>
                </a:ext>
              </a:extLst>
            </p:cNvPr>
            <p:cNvGrpSpPr/>
            <p:nvPr/>
          </p:nvGrpSpPr>
          <p:grpSpPr>
            <a:xfrm>
              <a:off x="95672" y="6035590"/>
              <a:ext cx="12000656" cy="593410"/>
              <a:chOff x="140729" y="9055386"/>
              <a:chExt cx="18006540" cy="890390"/>
            </a:xfrm>
            <a:solidFill>
              <a:srgbClr val="1A2124"/>
            </a:solidFill>
          </p:grpSpPr>
          <p:sp>
            <p:nvSpPr>
              <p:cNvPr id="45" name="Google Shape;80;p29">
                <a:extLst>
                  <a:ext uri="{FF2B5EF4-FFF2-40B4-BE49-F238E27FC236}">
                    <a16:creationId xmlns:a16="http://schemas.microsoft.com/office/drawing/2014/main" id="{5CBB8C84-BE36-51D4-ECCC-4430FFE57395}"/>
                  </a:ext>
                </a:extLst>
              </p:cNvPr>
              <p:cNvSpPr/>
              <p:nvPr/>
            </p:nvSpPr>
            <p:spPr bwMode="auto">
              <a:xfrm flipV="1">
                <a:off x="140729" y="9055386"/>
                <a:ext cx="18006540" cy="890390"/>
              </a:xfrm>
              <a:prstGeom prst="roundRect">
                <a:avLst>
                  <a:gd name="adj" fmla="val 38178"/>
                </a:avLst>
              </a:prstGeom>
              <a:grpFill/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Google Shape;68;p28">
                <a:extLst>
                  <a:ext uri="{FF2B5EF4-FFF2-40B4-BE49-F238E27FC236}">
                    <a16:creationId xmlns:a16="http://schemas.microsoft.com/office/drawing/2014/main" id="{EE0DB5B5-1C73-598D-FD5C-146D0427C80F}"/>
                  </a:ext>
                </a:extLst>
              </p:cNvPr>
              <p:cNvSpPr txBox="1"/>
              <p:nvPr/>
            </p:nvSpPr>
            <p:spPr bwMode="auto">
              <a:xfrm>
                <a:off x="1108246" y="9292818"/>
                <a:ext cx="3605895" cy="4155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en-US" sz="1200" b="1" dirty="0" err="1">
                    <a:solidFill>
                      <a:srgbClr val="F2F8FC"/>
                    </a:solidFill>
                    <a:latin typeface="Montserrat" panose="00000500000000000000" pitchFamily="2" charset="-52"/>
                  </a:rPr>
                  <a:t>zcourse</a:t>
                </a:r>
                <a:endParaRPr sz="1200" b="1" dirty="0">
                  <a:solidFill>
                    <a:srgbClr val="F2F8FC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47" name="Google Shape;66;p28">
                <a:extLst>
                  <a:ext uri="{FF2B5EF4-FFF2-40B4-BE49-F238E27FC236}">
                    <a16:creationId xmlns:a16="http://schemas.microsoft.com/office/drawing/2014/main" id="{31B0A5E4-DA7D-5C71-3D5A-93222B056A28}"/>
                  </a:ext>
                </a:extLst>
              </p:cNvPr>
              <p:cNvSpPr/>
              <p:nvPr/>
            </p:nvSpPr>
            <p:spPr bwMode="auto">
              <a:xfrm>
                <a:off x="16018819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Производи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48" name="Google Shape;66;p28">
                <a:extLst>
                  <a:ext uri="{FF2B5EF4-FFF2-40B4-BE49-F238E27FC236}">
                    <a16:creationId xmlns:a16="http://schemas.microsoft.com/office/drawing/2014/main" id="{8C1C1F9D-A301-12E6-592B-58EA36B19208}"/>
                  </a:ext>
                </a:extLst>
              </p:cNvPr>
              <p:cNvSpPr/>
              <p:nvPr/>
            </p:nvSpPr>
            <p:spPr bwMode="auto">
              <a:xfrm>
                <a:off x="13822599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Развивайся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49" name="Google Shape;66;p28">
                <a:extLst>
                  <a:ext uri="{FF2B5EF4-FFF2-40B4-BE49-F238E27FC236}">
                    <a16:creationId xmlns:a16="http://schemas.microsoft.com/office/drawing/2014/main" id="{F8CED67F-2D03-ECDC-1E90-E3B266D20D70}"/>
                  </a:ext>
                </a:extLst>
              </p:cNvPr>
              <p:cNvSpPr/>
              <p:nvPr/>
            </p:nvSpPr>
            <p:spPr bwMode="auto">
              <a:xfrm>
                <a:off x="11626378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Создавай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9C6C217-F33B-3F24-1F50-F5428DD8B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9" y="6140852"/>
              <a:ext cx="382885" cy="382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32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1741460-1D54-DD03-30D6-B0692C34E37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" name="Google Shape;150;p34">
            <a:extLst>
              <a:ext uri="{FF2B5EF4-FFF2-40B4-BE49-F238E27FC236}">
                <a16:creationId xmlns:a16="http://schemas.microsoft.com/office/drawing/2014/main" id="{42348E3F-58B4-9063-15B3-1D8A83FC0CDB}"/>
              </a:ext>
            </a:extLst>
          </p:cNvPr>
          <p:cNvSpPr txBox="1"/>
          <p:nvPr/>
        </p:nvSpPr>
        <p:spPr bwMode="auto">
          <a:xfrm>
            <a:off x="9523608" y="1694091"/>
            <a:ext cx="2225655" cy="6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9" tIns="121829" rIns="121829" bIns="121829" anchor="t" anchorCtr="0">
            <a:noAutofit/>
          </a:bodyPr>
          <a:lstStyle/>
          <a:p>
            <a:pPr>
              <a:lnSpc>
                <a:spcPct val="113999"/>
              </a:lnSpc>
              <a:buClr>
                <a:srgbClr val="000000"/>
              </a:buClr>
              <a:buSzPts val="3200"/>
              <a:defRPr/>
            </a:pPr>
            <a:r>
              <a:rPr lang="ru-RU" sz="2133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А. В. Суворов</a:t>
            </a:r>
            <a:endParaRPr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Google Shape;68;p28">
            <a:extLst>
              <a:ext uri="{FF2B5EF4-FFF2-40B4-BE49-F238E27FC236}">
                <a16:creationId xmlns:a16="http://schemas.microsoft.com/office/drawing/2014/main" id="{E1D5B1C9-1E65-9C02-D479-66B5C95FAC79}"/>
              </a:ext>
            </a:extLst>
          </p:cNvPr>
          <p:cNvSpPr txBox="1"/>
          <p:nvPr/>
        </p:nvSpPr>
        <p:spPr bwMode="auto">
          <a:xfrm>
            <a:off x="190460" y="162507"/>
            <a:ext cx="6760600" cy="83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5" tIns="45686" rIns="91405" bIns="45686" anchor="t" anchorCtr="0">
            <a:spAutoFit/>
          </a:bodyPr>
          <a:lstStyle/>
          <a:p>
            <a:pPr>
              <a:buClr>
                <a:srgbClr val="000000"/>
              </a:buClr>
              <a:buSzPts val="7000"/>
              <a:defRPr/>
            </a:pPr>
            <a:r>
              <a:rPr lang="ru-RU" sz="4800" b="1" dirty="0">
                <a:solidFill>
                  <a:srgbClr val="222629"/>
                </a:solidFill>
                <a:latin typeface="Montserrat" panose="00000500000000000000" pitchFamily="2" charset="-52"/>
              </a:rPr>
              <a:t>Проблемы</a:t>
            </a:r>
            <a:endParaRPr sz="4800" b="1" dirty="0">
              <a:solidFill>
                <a:srgbClr val="222629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AA0203-C986-6753-1B43-1E0D75FC7691}"/>
              </a:ext>
            </a:extLst>
          </p:cNvPr>
          <p:cNvGrpSpPr/>
          <p:nvPr/>
        </p:nvGrpSpPr>
        <p:grpSpPr>
          <a:xfrm>
            <a:off x="95672" y="1138510"/>
            <a:ext cx="5928320" cy="3021546"/>
            <a:chOff x="95672" y="1138510"/>
            <a:chExt cx="3607985" cy="3021546"/>
          </a:xfrm>
        </p:grpSpPr>
        <p:sp>
          <p:nvSpPr>
            <p:cNvPr id="6" name="Google Shape;80;p29">
              <a:extLst>
                <a:ext uri="{FF2B5EF4-FFF2-40B4-BE49-F238E27FC236}">
                  <a16:creationId xmlns:a16="http://schemas.microsoft.com/office/drawing/2014/main" id="{D06AFBB1-338F-B5F5-F4D4-96540DC695A3}"/>
                </a:ext>
              </a:extLst>
            </p:cNvPr>
            <p:cNvSpPr/>
            <p:nvPr/>
          </p:nvSpPr>
          <p:spPr bwMode="auto">
            <a:xfrm>
              <a:off x="95672" y="1142702"/>
              <a:ext cx="3607985" cy="3017353"/>
            </a:xfrm>
            <a:prstGeom prst="roundRect">
              <a:avLst>
                <a:gd name="adj" fmla="val 6044"/>
              </a:avLst>
            </a:prstGeom>
            <a:solidFill>
              <a:srgbClr val="FBFBFB"/>
            </a:solidFill>
            <a:ln w="9525" cap="flat" cmpd="sng">
              <a:noFill/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05" tIns="45686" rIns="91405" bIns="45686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  <a:defRPr/>
              </a:pPr>
              <a:endParaRPr sz="1866" dirty="0">
                <a:solidFill>
                  <a:srgbClr val="FFFFFF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53C58B-470B-438A-C451-CD70F91617A1}"/>
                </a:ext>
              </a:extLst>
            </p:cNvPr>
            <p:cNvGrpSpPr/>
            <p:nvPr/>
          </p:nvGrpSpPr>
          <p:grpSpPr>
            <a:xfrm>
              <a:off x="95672" y="1138510"/>
              <a:ext cx="3607985" cy="3021546"/>
              <a:chOff x="318000" y="1597127"/>
              <a:chExt cx="3607985" cy="302154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A193C70-D995-5B42-3E6A-5805CDB9C7EE}"/>
                  </a:ext>
                </a:extLst>
              </p:cNvPr>
              <p:cNvGrpSpPr/>
              <p:nvPr/>
            </p:nvGrpSpPr>
            <p:grpSpPr>
              <a:xfrm>
                <a:off x="318000" y="1597127"/>
                <a:ext cx="3607985" cy="3021546"/>
                <a:chOff x="441865" y="1189736"/>
                <a:chExt cx="3925943" cy="3022013"/>
              </a:xfrm>
            </p:grpSpPr>
            <p:sp>
              <p:nvSpPr>
                <p:cNvPr id="2" name="Google Shape;80;p29">
                  <a:extLst>
                    <a:ext uri="{FF2B5EF4-FFF2-40B4-BE49-F238E27FC236}">
                      <a16:creationId xmlns:a16="http://schemas.microsoft.com/office/drawing/2014/main" id="{41E02DC0-7A86-3EBA-92AE-E854B24601F0}"/>
                    </a:ext>
                  </a:extLst>
                </p:cNvPr>
                <p:cNvSpPr/>
                <p:nvPr/>
              </p:nvSpPr>
              <p:spPr bwMode="auto">
                <a:xfrm>
                  <a:off x="441865" y="1189736"/>
                  <a:ext cx="3925943" cy="1559677"/>
                </a:xfrm>
                <a:prstGeom prst="roundRect">
                  <a:avLst>
                    <a:gd name="adj" fmla="val 11310"/>
                  </a:avLst>
                </a:prstGeom>
                <a:solidFill>
                  <a:srgbClr val="222629"/>
                </a:solidFill>
                <a:ln w="9525" cap="flat" cmpd="sng">
                  <a:noFill/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05" tIns="45686" rIns="91405" bIns="45686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2800"/>
                    <a:defRPr/>
                  </a:pPr>
                  <a:endParaRPr sz="1866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9" name="Google Shape;149;p34">
                  <a:extLst>
                    <a:ext uri="{FF2B5EF4-FFF2-40B4-BE49-F238E27FC236}">
                      <a16:creationId xmlns:a16="http://schemas.microsoft.com/office/drawing/2014/main" id="{562B5331-E686-A153-B453-4AA7466BCAD7}"/>
                    </a:ext>
                  </a:extLst>
                </p:cNvPr>
                <p:cNvSpPr txBox="1"/>
                <p:nvPr/>
              </p:nvSpPr>
              <p:spPr bwMode="auto">
                <a:xfrm>
                  <a:off x="578755" y="2789005"/>
                  <a:ext cx="3512776" cy="14227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829" tIns="121829" rIns="121829" bIns="121829" anchor="t" anchorCtr="0">
                  <a:noAutofit/>
                </a:bodyPr>
                <a:lstStyle/>
                <a:p>
                  <a:pPr algn="just">
                    <a:lnSpc>
                      <a:spcPct val="114999"/>
                    </a:lnSpc>
                    <a:spcBef>
                      <a:spcPts val="667"/>
                    </a:spcBef>
                    <a:buSzPts val="2000"/>
                    <a:defRPr/>
                  </a:pPr>
                  <a:r>
                    <a:rPr lang="en-A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— 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Основа валового оборота крупнейших платформ (Нетология, Skillbox, GeekBrains) — это курсы по дизайну, маркетингу, управлению и IT-общему. На инженерные специализации приходится менее 5% их ассортимента.</a:t>
                  </a:r>
                </a:p>
              </p:txBody>
            </p:sp>
            <p:sp>
              <p:nvSpPr>
                <p:cNvPr id="3" name="Google Shape;68;p28">
                  <a:extLst>
                    <a:ext uri="{FF2B5EF4-FFF2-40B4-BE49-F238E27FC236}">
                      <a16:creationId xmlns:a16="http://schemas.microsoft.com/office/drawing/2014/main" id="{6AB5B84B-AB05-0D27-D1C6-F5181DCDA3DD}"/>
                    </a:ext>
                  </a:extLst>
                </p:cNvPr>
                <p:cNvSpPr txBox="1"/>
                <p:nvPr/>
              </p:nvSpPr>
              <p:spPr bwMode="auto">
                <a:xfrm>
                  <a:off x="2618224" y="1242381"/>
                  <a:ext cx="1705056" cy="14467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5" tIns="45686" rIns="91405" bIns="45686" anchor="t" anchorCtr="0">
                  <a:spAutoFit/>
                </a:bodyPr>
                <a:lstStyle/>
                <a:p>
                  <a:pPr algn="r">
                    <a:buClr>
                      <a:srgbClr val="000000"/>
                    </a:buClr>
                    <a:buSzPts val="7000"/>
                    <a:defRPr/>
                  </a:pPr>
                  <a:r>
                    <a:rPr lang="ru-RU" sz="8800" b="1" dirty="0">
                      <a:solidFill>
                        <a:srgbClr val="3A3F42"/>
                      </a:solidFill>
                      <a:latin typeface="Montserrat" panose="00000500000000000000" pitchFamily="2" charset="-52"/>
                    </a:rPr>
                    <a:t>01</a:t>
                  </a:r>
                  <a:endParaRPr sz="8800" b="1" dirty="0">
                    <a:solidFill>
                      <a:srgbClr val="3A3F42"/>
                    </a:solidFill>
                    <a:latin typeface="Montserrat" panose="00000500000000000000" pitchFamily="2" charset="-52"/>
                  </a:endParaRPr>
                </a:p>
              </p:txBody>
            </p:sp>
          </p:grpSp>
          <p:sp>
            <p:nvSpPr>
              <p:cNvPr id="13" name="Google Shape;68;p28">
                <a:extLst>
                  <a:ext uri="{FF2B5EF4-FFF2-40B4-BE49-F238E27FC236}">
                    <a16:creationId xmlns:a16="http://schemas.microsoft.com/office/drawing/2014/main" id="{654602F6-605C-9D54-09DB-49A2C1B1DBF1}"/>
                  </a:ext>
                </a:extLst>
              </p:cNvPr>
              <p:cNvSpPr txBox="1"/>
              <p:nvPr/>
            </p:nvSpPr>
            <p:spPr bwMode="auto">
              <a:xfrm>
                <a:off x="412788" y="1689350"/>
                <a:ext cx="3422362" cy="132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Montserrat" panose="00000500000000000000" pitchFamily="2" charset="-52"/>
                  </a:rPr>
                  <a:t>Рынок перенасыщен курсами «мягких» навыков, игнорируя острый спрос на «жесткие» инженерные компетенции</a:t>
                </a:r>
              </a:p>
            </p:txBody>
          </p:sp>
        </p:grpSp>
      </p:grpSp>
      <p:sp>
        <p:nvSpPr>
          <p:cNvPr id="34" name="Google Shape;149;p34">
            <a:extLst>
              <a:ext uri="{FF2B5EF4-FFF2-40B4-BE49-F238E27FC236}">
                <a16:creationId xmlns:a16="http://schemas.microsoft.com/office/drawing/2014/main" id="{DF45F162-2BC0-7E11-C60A-E864270FAA94}"/>
              </a:ext>
            </a:extLst>
          </p:cNvPr>
          <p:cNvSpPr txBox="1"/>
          <p:nvPr/>
        </p:nvSpPr>
        <p:spPr bwMode="auto">
          <a:xfrm>
            <a:off x="95672" y="4157413"/>
            <a:ext cx="12000656" cy="991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9" tIns="121829" rIns="121829" bIns="121829" anchor="t" anchorCtr="0">
            <a:noAutofit/>
          </a:bodyPr>
          <a:lstStyle/>
          <a:p>
            <a:pPr algn="just">
              <a:lnSpc>
                <a:spcPct val="114999"/>
              </a:lnSpc>
              <a:spcBef>
                <a:spcPts val="667"/>
              </a:spcBef>
              <a:buSzPts val="2000"/>
              <a:defRPr/>
            </a:pPr>
            <a:r>
              <a:rPr lang="ru-RU" sz="1200" b="1" dirty="0">
                <a:solidFill>
                  <a:srgbClr val="22262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Цель</a:t>
            </a:r>
            <a:r>
              <a:rPr lang="ru-RU" sz="1200" dirty="0">
                <a:solidFill>
                  <a:srgbClr val="22262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– Создать ведущий национальный образовательный портал, который формирует новое поколение инженеров, готовых к решению практических задач в условиях импортозамещения и цифровизации промышленности.</a:t>
            </a:r>
          </a:p>
          <a:p>
            <a:pPr algn="just">
              <a:lnSpc>
                <a:spcPct val="114999"/>
              </a:lnSpc>
              <a:spcBef>
                <a:spcPts val="667"/>
              </a:spcBef>
              <a:buSzPts val="2000"/>
              <a:defRPr/>
            </a:pPr>
            <a:r>
              <a:rPr lang="ru-RU" sz="1200" b="1" dirty="0">
                <a:solidFill>
                  <a:srgbClr val="22262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Задачи</a:t>
            </a:r>
            <a:r>
              <a:rPr lang="ru-RU" sz="1200" dirty="0">
                <a:solidFill>
                  <a:srgbClr val="22262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-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2F148C-EDFE-B7FE-19B3-F5910C8BE1FF}"/>
              </a:ext>
            </a:extLst>
          </p:cNvPr>
          <p:cNvGrpSpPr/>
          <p:nvPr/>
        </p:nvGrpSpPr>
        <p:grpSpPr>
          <a:xfrm>
            <a:off x="6168010" y="1140606"/>
            <a:ext cx="5928320" cy="3016807"/>
            <a:chOff x="95672" y="1138510"/>
            <a:chExt cx="3607985" cy="3016807"/>
          </a:xfrm>
        </p:grpSpPr>
        <p:sp>
          <p:nvSpPr>
            <p:cNvPr id="7" name="Google Shape;80;p29">
              <a:extLst>
                <a:ext uri="{FF2B5EF4-FFF2-40B4-BE49-F238E27FC236}">
                  <a16:creationId xmlns:a16="http://schemas.microsoft.com/office/drawing/2014/main" id="{BF93E688-8653-EC8E-780F-28FE8674E9DA}"/>
                </a:ext>
              </a:extLst>
            </p:cNvPr>
            <p:cNvSpPr/>
            <p:nvPr/>
          </p:nvSpPr>
          <p:spPr bwMode="auto">
            <a:xfrm>
              <a:off x="95672" y="1142702"/>
              <a:ext cx="3607985" cy="3012615"/>
            </a:xfrm>
            <a:prstGeom prst="roundRect">
              <a:avLst>
                <a:gd name="adj" fmla="val 6044"/>
              </a:avLst>
            </a:prstGeom>
            <a:solidFill>
              <a:srgbClr val="FBFBFB"/>
            </a:solidFill>
            <a:ln w="9525" cap="flat" cmpd="sng">
              <a:noFill/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05" tIns="45686" rIns="91405" bIns="45686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  <a:defRPr/>
              </a:pPr>
              <a:endParaRPr sz="1866" dirty="0">
                <a:solidFill>
                  <a:srgbClr val="FFFFFF"/>
                </a:solidFill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F5EE604-DD39-7D50-0B86-FBE861940353}"/>
                </a:ext>
              </a:extLst>
            </p:cNvPr>
            <p:cNvGrpSpPr/>
            <p:nvPr/>
          </p:nvGrpSpPr>
          <p:grpSpPr>
            <a:xfrm>
              <a:off x="95672" y="1138510"/>
              <a:ext cx="3607985" cy="2872966"/>
              <a:chOff x="318000" y="1597127"/>
              <a:chExt cx="3607985" cy="2872966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F99A0E5-4F47-2825-80EA-3BA6000CA058}"/>
                  </a:ext>
                </a:extLst>
              </p:cNvPr>
              <p:cNvGrpSpPr/>
              <p:nvPr/>
            </p:nvGrpSpPr>
            <p:grpSpPr>
              <a:xfrm>
                <a:off x="318000" y="1597127"/>
                <a:ext cx="3607985" cy="2872966"/>
                <a:chOff x="441865" y="1189736"/>
                <a:chExt cx="3925943" cy="2873410"/>
              </a:xfrm>
            </p:grpSpPr>
            <p:sp>
              <p:nvSpPr>
                <p:cNvPr id="39" name="Google Shape;80;p29">
                  <a:extLst>
                    <a:ext uri="{FF2B5EF4-FFF2-40B4-BE49-F238E27FC236}">
                      <a16:creationId xmlns:a16="http://schemas.microsoft.com/office/drawing/2014/main" id="{B1F3D727-6C6C-9379-2B47-041F982D4844}"/>
                    </a:ext>
                  </a:extLst>
                </p:cNvPr>
                <p:cNvSpPr/>
                <p:nvPr/>
              </p:nvSpPr>
              <p:spPr bwMode="auto">
                <a:xfrm>
                  <a:off x="441865" y="1189736"/>
                  <a:ext cx="3925943" cy="1559677"/>
                </a:xfrm>
                <a:prstGeom prst="roundRect">
                  <a:avLst>
                    <a:gd name="adj" fmla="val 11310"/>
                  </a:avLst>
                </a:prstGeom>
                <a:solidFill>
                  <a:srgbClr val="222629"/>
                </a:solidFill>
                <a:ln w="9525" cap="flat" cmpd="sng">
                  <a:noFill/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05" tIns="45686" rIns="91405" bIns="45686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2800"/>
                    <a:defRPr/>
                  </a:pPr>
                  <a:endParaRPr sz="1866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0" name="Google Shape;149;p34">
                  <a:extLst>
                    <a:ext uri="{FF2B5EF4-FFF2-40B4-BE49-F238E27FC236}">
                      <a16:creationId xmlns:a16="http://schemas.microsoft.com/office/drawing/2014/main" id="{F011207C-17FA-5519-554F-00389C19E565}"/>
                    </a:ext>
                  </a:extLst>
                </p:cNvPr>
                <p:cNvSpPr txBox="1"/>
                <p:nvPr/>
              </p:nvSpPr>
              <p:spPr bwMode="auto">
                <a:xfrm>
                  <a:off x="578755" y="2789005"/>
                  <a:ext cx="3512776" cy="127414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829" tIns="121829" rIns="121829" bIns="121829" anchor="t" anchorCtr="0">
                  <a:noAutofit/>
                </a:bodyPr>
                <a:lstStyle/>
                <a:p>
                  <a:pPr algn="just">
                    <a:lnSpc>
                      <a:spcPct val="114999"/>
                    </a:lnSpc>
                    <a:spcBef>
                      <a:spcPts val="667"/>
                    </a:spcBef>
                    <a:buSzPts val="2000"/>
                    <a:defRPr/>
                  </a:pPr>
                  <a:r>
                    <a:rPr lang="en-A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— 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Существующие образовательные платформы сотрудничают со специалистами, которые не создают методичного материала, </a:t>
                  </a:r>
                </a:p>
                <a:p>
                  <a:pPr algn="just">
                    <a:lnSpc>
                      <a:spcPct val="114999"/>
                    </a:lnSpc>
                    <a:spcBef>
                      <a:spcPts val="667"/>
                    </a:spcBef>
                    <a:buSzPts val="2000"/>
                    <a:defRPr/>
                  </a:pPr>
                  <a:r>
                    <a:rPr lang="en-A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—</a:t>
                  </a:r>
                  <a:r>
                    <a:rPr lang="ru-RU" sz="1400" dirty="0">
                      <a:solidFill>
                        <a:srgbClr val="222629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 </a:t>
                  </a:r>
                </a:p>
              </p:txBody>
            </p:sp>
            <p:sp>
              <p:nvSpPr>
                <p:cNvPr id="41" name="Google Shape;68;p28">
                  <a:extLst>
                    <a:ext uri="{FF2B5EF4-FFF2-40B4-BE49-F238E27FC236}">
                      <a16:creationId xmlns:a16="http://schemas.microsoft.com/office/drawing/2014/main" id="{0AC24476-1214-4E31-C35E-495C99E5386B}"/>
                    </a:ext>
                  </a:extLst>
                </p:cNvPr>
                <p:cNvSpPr txBox="1"/>
                <p:nvPr/>
              </p:nvSpPr>
              <p:spPr bwMode="auto">
                <a:xfrm>
                  <a:off x="2618224" y="1242381"/>
                  <a:ext cx="1705056" cy="14467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05" tIns="45686" rIns="91405" bIns="45686" anchor="t" anchorCtr="0">
                  <a:spAutoFit/>
                </a:bodyPr>
                <a:lstStyle/>
                <a:p>
                  <a:pPr algn="r">
                    <a:buClr>
                      <a:srgbClr val="000000"/>
                    </a:buClr>
                    <a:buSzPts val="7000"/>
                    <a:defRPr/>
                  </a:pPr>
                  <a:r>
                    <a:rPr lang="ru-RU" sz="8800" b="1" dirty="0">
                      <a:solidFill>
                        <a:srgbClr val="3A3F42"/>
                      </a:solidFill>
                      <a:latin typeface="Montserrat" panose="00000500000000000000" pitchFamily="2" charset="-52"/>
                    </a:rPr>
                    <a:t>02</a:t>
                  </a:r>
                  <a:endParaRPr sz="8800" b="1" dirty="0">
                    <a:solidFill>
                      <a:srgbClr val="3A3F42"/>
                    </a:solidFill>
                    <a:latin typeface="Montserrat" panose="00000500000000000000" pitchFamily="2" charset="-52"/>
                  </a:endParaRPr>
                </a:p>
              </p:txBody>
            </p:sp>
          </p:grpSp>
          <p:sp>
            <p:nvSpPr>
              <p:cNvPr id="38" name="Google Shape;68;p28">
                <a:extLst>
                  <a:ext uri="{FF2B5EF4-FFF2-40B4-BE49-F238E27FC236}">
                    <a16:creationId xmlns:a16="http://schemas.microsoft.com/office/drawing/2014/main" id="{0229121F-3F4E-B80B-1095-AD788797DD47}"/>
                  </a:ext>
                </a:extLst>
              </p:cNvPr>
              <p:cNvSpPr txBox="1"/>
              <p:nvPr/>
            </p:nvSpPr>
            <p:spPr bwMode="auto">
              <a:xfrm>
                <a:off x="412787" y="1689350"/>
                <a:ext cx="3385749" cy="13233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Montserrat" panose="00000500000000000000" pitchFamily="2" charset="-52"/>
                  </a:rPr>
                  <a:t>Качество обучения требует методичного подхода и сопровождение научными сотрудниками и методистами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35A7B4-B574-8C7A-BC55-E859961DD666}"/>
              </a:ext>
            </a:extLst>
          </p:cNvPr>
          <p:cNvGrpSpPr/>
          <p:nvPr/>
        </p:nvGrpSpPr>
        <p:grpSpPr>
          <a:xfrm>
            <a:off x="95672" y="6102083"/>
            <a:ext cx="12000656" cy="593410"/>
            <a:chOff x="95672" y="6035590"/>
            <a:chExt cx="12000656" cy="59341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B72A097-2638-C351-E90C-5C315B3F3922}"/>
                </a:ext>
              </a:extLst>
            </p:cNvPr>
            <p:cNvGrpSpPr/>
            <p:nvPr/>
          </p:nvGrpSpPr>
          <p:grpSpPr>
            <a:xfrm>
              <a:off x="95672" y="6035590"/>
              <a:ext cx="12000656" cy="593410"/>
              <a:chOff x="140729" y="9055386"/>
              <a:chExt cx="18006540" cy="890390"/>
            </a:xfrm>
            <a:solidFill>
              <a:srgbClr val="1A2124"/>
            </a:solidFill>
          </p:grpSpPr>
          <p:sp>
            <p:nvSpPr>
              <p:cNvPr id="19" name="Google Shape;80;p29">
                <a:extLst>
                  <a:ext uri="{FF2B5EF4-FFF2-40B4-BE49-F238E27FC236}">
                    <a16:creationId xmlns:a16="http://schemas.microsoft.com/office/drawing/2014/main" id="{42FB3B1D-9942-A1A2-D6AF-22DB91C0BE0C}"/>
                  </a:ext>
                </a:extLst>
              </p:cNvPr>
              <p:cNvSpPr/>
              <p:nvPr/>
            </p:nvSpPr>
            <p:spPr bwMode="auto">
              <a:xfrm flipV="1">
                <a:off x="140729" y="9055386"/>
                <a:ext cx="18006540" cy="890390"/>
              </a:xfrm>
              <a:prstGeom prst="roundRect">
                <a:avLst>
                  <a:gd name="adj" fmla="val 38178"/>
                </a:avLst>
              </a:prstGeom>
              <a:grpFill/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Google Shape;68;p28">
                <a:extLst>
                  <a:ext uri="{FF2B5EF4-FFF2-40B4-BE49-F238E27FC236}">
                    <a16:creationId xmlns:a16="http://schemas.microsoft.com/office/drawing/2014/main" id="{6A960F00-0C99-7651-93AA-6022E1589659}"/>
                  </a:ext>
                </a:extLst>
              </p:cNvPr>
              <p:cNvSpPr txBox="1"/>
              <p:nvPr/>
            </p:nvSpPr>
            <p:spPr bwMode="auto">
              <a:xfrm>
                <a:off x="1108246" y="9292818"/>
                <a:ext cx="3605895" cy="4155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en-US" sz="1200" b="1" dirty="0" err="1">
                    <a:solidFill>
                      <a:srgbClr val="F2F8FC"/>
                    </a:solidFill>
                    <a:latin typeface="Montserrat" panose="00000500000000000000" pitchFamily="2" charset="-52"/>
                  </a:rPr>
                  <a:t>zcourse</a:t>
                </a:r>
                <a:endParaRPr sz="1200" b="1" dirty="0">
                  <a:solidFill>
                    <a:srgbClr val="F2F8FC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21" name="Google Shape;66;p28">
                <a:extLst>
                  <a:ext uri="{FF2B5EF4-FFF2-40B4-BE49-F238E27FC236}">
                    <a16:creationId xmlns:a16="http://schemas.microsoft.com/office/drawing/2014/main" id="{32FF0D44-589C-B874-1870-3037FBA8B37C}"/>
                  </a:ext>
                </a:extLst>
              </p:cNvPr>
              <p:cNvSpPr/>
              <p:nvPr/>
            </p:nvSpPr>
            <p:spPr bwMode="auto">
              <a:xfrm>
                <a:off x="16018819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Производи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22" name="Google Shape;66;p28">
                <a:extLst>
                  <a:ext uri="{FF2B5EF4-FFF2-40B4-BE49-F238E27FC236}">
                    <a16:creationId xmlns:a16="http://schemas.microsoft.com/office/drawing/2014/main" id="{54CFDC3E-58DA-8DFA-245A-86BC77B33AF1}"/>
                  </a:ext>
                </a:extLst>
              </p:cNvPr>
              <p:cNvSpPr/>
              <p:nvPr/>
            </p:nvSpPr>
            <p:spPr bwMode="auto">
              <a:xfrm>
                <a:off x="13822599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Развивайся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23" name="Google Shape;66;p28">
                <a:extLst>
                  <a:ext uri="{FF2B5EF4-FFF2-40B4-BE49-F238E27FC236}">
                    <a16:creationId xmlns:a16="http://schemas.microsoft.com/office/drawing/2014/main" id="{DD33159F-D5A4-E015-2E2D-EF35144ACF13}"/>
                  </a:ext>
                </a:extLst>
              </p:cNvPr>
              <p:cNvSpPr/>
              <p:nvPr/>
            </p:nvSpPr>
            <p:spPr bwMode="auto">
              <a:xfrm>
                <a:off x="11626378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Создавай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CC8374-0B28-17D8-6EEE-FF1B11F56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9" y="6140852"/>
              <a:ext cx="382885" cy="382885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39098F-AAAE-6BFF-8C18-D9DCE43DEC2E}"/>
              </a:ext>
            </a:extLst>
          </p:cNvPr>
          <p:cNvGrpSpPr/>
          <p:nvPr/>
        </p:nvGrpSpPr>
        <p:grpSpPr>
          <a:xfrm>
            <a:off x="8160315" y="-186408"/>
            <a:ext cx="3257197" cy="2157441"/>
            <a:chOff x="8160315" y="-186408"/>
            <a:chExt cx="3257197" cy="215744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1638E10-225C-698D-6C78-FAA8A73A9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8160315" y="-73571"/>
              <a:ext cx="2044604" cy="204460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EC0D995-7046-67C0-A120-A8744CD4A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9855359" y="-186408"/>
              <a:ext cx="1562153" cy="1562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5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B30377E-B3B3-8487-3346-21267CFC00E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" name="Google Shape;150;p34">
            <a:extLst>
              <a:ext uri="{FF2B5EF4-FFF2-40B4-BE49-F238E27FC236}">
                <a16:creationId xmlns:a16="http://schemas.microsoft.com/office/drawing/2014/main" id="{42322FD1-B6AE-CCF0-E174-AD175A2017F1}"/>
              </a:ext>
            </a:extLst>
          </p:cNvPr>
          <p:cNvSpPr txBox="1"/>
          <p:nvPr/>
        </p:nvSpPr>
        <p:spPr bwMode="auto">
          <a:xfrm>
            <a:off x="9523608" y="1694091"/>
            <a:ext cx="2225655" cy="6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9" tIns="121829" rIns="121829" bIns="121829" anchor="t" anchorCtr="0">
            <a:noAutofit/>
          </a:bodyPr>
          <a:lstStyle/>
          <a:p>
            <a:pPr>
              <a:lnSpc>
                <a:spcPct val="113999"/>
              </a:lnSpc>
              <a:buClr>
                <a:srgbClr val="000000"/>
              </a:buClr>
              <a:buSzPts val="3200"/>
              <a:defRPr/>
            </a:pPr>
            <a:r>
              <a:rPr lang="ru-RU" sz="2133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А. В. Суворов</a:t>
            </a:r>
            <a:endParaRPr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Google Shape;68;p28">
            <a:extLst>
              <a:ext uri="{FF2B5EF4-FFF2-40B4-BE49-F238E27FC236}">
                <a16:creationId xmlns:a16="http://schemas.microsoft.com/office/drawing/2014/main" id="{60D1C05D-EBC2-6A34-7708-F6B17910AFE1}"/>
              </a:ext>
            </a:extLst>
          </p:cNvPr>
          <p:cNvSpPr txBox="1"/>
          <p:nvPr/>
        </p:nvSpPr>
        <p:spPr bwMode="auto">
          <a:xfrm>
            <a:off x="190460" y="162507"/>
            <a:ext cx="6760600" cy="83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5" tIns="45686" rIns="91405" bIns="45686" anchor="t" anchorCtr="0">
            <a:spAutoFit/>
          </a:bodyPr>
          <a:lstStyle/>
          <a:p>
            <a:pPr>
              <a:buClr>
                <a:srgbClr val="000000"/>
              </a:buClr>
              <a:buSzPts val="7000"/>
              <a:defRPr/>
            </a:pPr>
            <a:r>
              <a:rPr lang="ru-RU" sz="4800" b="1" dirty="0">
                <a:solidFill>
                  <a:srgbClr val="222629"/>
                </a:solidFill>
                <a:latin typeface="Montserrat" panose="00000500000000000000" pitchFamily="2" charset="-52"/>
              </a:rPr>
              <a:t>Направления</a:t>
            </a:r>
            <a:endParaRPr sz="4800" b="1" dirty="0">
              <a:solidFill>
                <a:srgbClr val="222629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9271BB-F880-9844-F887-5260BC2FBDFA}"/>
              </a:ext>
            </a:extLst>
          </p:cNvPr>
          <p:cNvGrpSpPr/>
          <p:nvPr/>
        </p:nvGrpSpPr>
        <p:grpSpPr>
          <a:xfrm>
            <a:off x="95672" y="1138509"/>
            <a:ext cx="3607985" cy="4665691"/>
            <a:chOff x="318000" y="1597126"/>
            <a:chExt cx="3607985" cy="46656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BF42297-80AC-DC80-A37D-B2AF2E60E9C9}"/>
                </a:ext>
              </a:extLst>
            </p:cNvPr>
            <p:cNvGrpSpPr/>
            <p:nvPr/>
          </p:nvGrpSpPr>
          <p:grpSpPr>
            <a:xfrm>
              <a:off x="318000" y="1597126"/>
              <a:ext cx="3607985" cy="4665691"/>
              <a:chOff x="441865" y="1189735"/>
              <a:chExt cx="3925943" cy="4666412"/>
            </a:xfrm>
          </p:grpSpPr>
          <p:sp>
            <p:nvSpPr>
              <p:cNvPr id="2" name="Google Shape;80;p29">
                <a:extLst>
                  <a:ext uri="{FF2B5EF4-FFF2-40B4-BE49-F238E27FC236}">
                    <a16:creationId xmlns:a16="http://schemas.microsoft.com/office/drawing/2014/main" id="{D3055667-D273-C639-B0B7-9A1FEA79A771}"/>
                  </a:ext>
                </a:extLst>
              </p:cNvPr>
              <p:cNvSpPr/>
              <p:nvPr/>
            </p:nvSpPr>
            <p:spPr bwMode="auto">
              <a:xfrm>
                <a:off x="441865" y="1189735"/>
                <a:ext cx="3925943" cy="4666412"/>
              </a:xfrm>
              <a:prstGeom prst="roundRect">
                <a:avLst>
                  <a:gd name="adj" fmla="val 11310"/>
                </a:avLst>
              </a:prstGeom>
              <a:solidFill>
                <a:srgbClr val="F8F8F8"/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Google Shape;149;p34">
                <a:extLst>
                  <a:ext uri="{FF2B5EF4-FFF2-40B4-BE49-F238E27FC236}">
                    <a16:creationId xmlns:a16="http://schemas.microsoft.com/office/drawing/2014/main" id="{A410798E-25BB-A78B-0EBB-09B03879A82C}"/>
                  </a:ext>
                </a:extLst>
              </p:cNvPr>
              <p:cNvSpPr txBox="1"/>
              <p:nvPr/>
            </p:nvSpPr>
            <p:spPr bwMode="auto">
              <a:xfrm>
                <a:off x="578755" y="2122313"/>
                <a:ext cx="3512776" cy="1160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29" tIns="121829" rIns="121829" bIns="121829" anchor="t" anchorCtr="0">
                <a:noAutofit/>
              </a:bodyPr>
              <a:lstStyle/>
              <a:p>
                <a:pPr>
                  <a:lnSpc>
                    <a:spcPct val="114999"/>
                  </a:lnSpc>
                  <a:spcBef>
                    <a:spcPts val="667"/>
                  </a:spcBef>
                  <a:buSzPts val="2000"/>
                  <a:defRPr/>
                </a:pPr>
                <a:r>
                  <a:rPr lang="en-AU" sz="1400" dirty="0">
                    <a:solidFill>
                      <a:srgbClr val="88949B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— </a:t>
                </a:r>
                <a:r>
                  <a:rPr lang="ru-RU" sz="1400" dirty="0">
                    <a:solidFill>
                      <a:srgbClr val="88949B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подготовка школьников и лицеистов к инженерным вызовам промышленности</a:t>
                </a:r>
              </a:p>
            </p:txBody>
          </p:sp>
          <p:sp>
            <p:nvSpPr>
              <p:cNvPr id="4" name="Google Shape;149;p34">
                <a:extLst>
                  <a:ext uri="{FF2B5EF4-FFF2-40B4-BE49-F238E27FC236}">
                    <a16:creationId xmlns:a16="http://schemas.microsoft.com/office/drawing/2014/main" id="{3B82C09B-7249-71A8-BA5D-364936D61C38}"/>
                  </a:ext>
                </a:extLst>
              </p:cNvPr>
              <p:cNvSpPr txBox="1"/>
              <p:nvPr/>
            </p:nvSpPr>
            <p:spPr bwMode="auto">
              <a:xfrm>
                <a:off x="648448" y="3042931"/>
                <a:ext cx="3512776" cy="18340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29" tIns="121829" rIns="121829" bIns="121829" anchor="t" anchorCtr="0">
                <a:noAutofit/>
              </a:bodyPr>
              <a:lstStyle/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 Общеобразовательная подготовка (математика, информатика, физика)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 Проектирование в области инженерии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 Проектирование в области архитектуры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4 Проектирование и программирование в роботетхники</a:t>
                </a:r>
              </a:p>
            </p:txBody>
          </p:sp>
          <p:sp>
            <p:nvSpPr>
              <p:cNvPr id="3" name="Google Shape;68;p28">
                <a:extLst>
                  <a:ext uri="{FF2B5EF4-FFF2-40B4-BE49-F238E27FC236}">
                    <a16:creationId xmlns:a16="http://schemas.microsoft.com/office/drawing/2014/main" id="{1D24EDE7-843D-90B5-6F21-262F68FB7B85}"/>
                  </a:ext>
                </a:extLst>
              </p:cNvPr>
              <p:cNvSpPr txBox="1"/>
              <p:nvPr/>
            </p:nvSpPr>
            <p:spPr bwMode="auto">
              <a:xfrm>
                <a:off x="775447" y="1489379"/>
                <a:ext cx="3512776" cy="7694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 algn="r">
                  <a:buClr>
                    <a:srgbClr val="000000"/>
                  </a:buClr>
                  <a:buSzPts val="7000"/>
                  <a:defRPr/>
                </a:pPr>
                <a:r>
                  <a:rPr lang="ru-RU" sz="4400" b="1" dirty="0">
                    <a:solidFill>
                      <a:srgbClr val="88949B"/>
                    </a:solidFill>
                    <a:latin typeface="Montserrat" panose="00000500000000000000" pitchFamily="2" charset="-52"/>
                  </a:rPr>
                  <a:t>01</a:t>
                </a:r>
                <a:endParaRPr sz="4400" b="1" dirty="0">
                  <a:solidFill>
                    <a:srgbClr val="88949B"/>
                  </a:solidFill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13" name="Google Shape;68;p28">
              <a:extLst>
                <a:ext uri="{FF2B5EF4-FFF2-40B4-BE49-F238E27FC236}">
                  <a16:creationId xmlns:a16="http://schemas.microsoft.com/office/drawing/2014/main" id="{BC024A82-D5DD-363D-85C9-056034A69F94}"/>
                </a:ext>
              </a:extLst>
            </p:cNvPr>
            <p:cNvSpPr txBox="1"/>
            <p:nvPr/>
          </p:nvSpPr>
          <p:spPr bwMode="auto">
            <a:xfrm>
              <a:off x="449590" y="1780971"/>
              <a:ext cx="2694082" cy="7078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5" tIns="45686" rIns="91405" bIns="45686" anchor="t" anchorCtr="0">
              <a:spAutoFit/>
            </a:bodyPr>
            <a:lstStyle/>
            <a:p>
              <a:pPr>
                <a:buClr>
                  <a:srgbClr val="000000"/>
                </a:buClr>
                <a:buSzPts val="7000"/>
                <a:defRPr/>
              </a:pPr>
              <a:r>
                <a:rPr lang="ru-RU" sz="2000" b="1" dirty="0">
                  <a:solidFill>
                    <a:srgbClr val="222629"/>
                  </a:solidFill>
                  <a:latin typeface="Montserrat" panose="00000500000000000000" pitchFamily="2" charset="-52"/>
                </a:rPr>
                <a:t>Техническая</a:t>
              </a:r>
            </a:p>
            <a:p>
              <a:pPr>
                <a:buClr>
                  <a:srgbClr val="000000"/>
                </a:buClr>
                <a:buSzPts val="7000"/>
                <a:defRPr/>
              </a:pPr>
              <a:r>
                <a:rPr lang="ru-RU" sz="2000" b="1" dirty="0">
                  <a:solidFill>
                    <a:srgbClr val="222629"/>
                  </a:solidFill>
                  <a:latin typeface="Montserrat" panose="00000500000000000000" pitchFamily="2" charset="-52"/>
                </a:rPr>
                <a:t>подготовка</a:t>
              </a:r>
              <a:endParaRPr sz="2000" b="1" dirty="0">
                <a:solidFill>
                  <a:srgbClr val="222629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A00AA5-22CF-8AE0-A294-9F0882E9CD52}"/>
              </a:ext>
            </a:extLst>
          </p:cNvPr>
          <p:cNvGrpSpPr/>
          <p:nvPr/>
        </p:nvGrpSpPr>
        <p:grpSpPr>
          <a:xfrm>
            <a:off x="4292007" y="1138509"/>
            <a:ext cx="3607985" cy="4665691"/>
            <a:chOff x="318000" y="1597126"/>
            <a:chExt cx="3607985" cy="466569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20A3B5B-FA8B-4DD5-5890-295C72D6C05C}"/>
                </a:ext>
              </a:extLst>
            </p:cNvPr>
            <p:cNvGrpSpPr/>
            <p:nvPr/>
          </p:nvGrpSpPr>
          <p:grpSpPr>
            <a:xfrm>
              <a:off x="318000" y="1597126"/>
              <a:ext cx="3607985" cy="4665691"/>
              <a:chOff x="441865" y="1189735"/>
              <a:chExt cx="3925943" cy="4666412"/>
            </a:xfrm>
          </p:grpSpPr>
          <p:sp>
            <p:nvSpPr>
              <p:cNvPr id="40" name="Google Shape;80;p29">
                <a:extLst>
                  <a:ext uri="{FF2B5EF4-FFF2-40B4-BE49-F238E27FC236}">
                    <a16:creationId xmlns:a16="http://schemas.microsoft.com/office/drawing/2014/main" id="{61373CFF-1D6C-6FE8-964A-FD0ADDBD9ED4}"/>
                  </a:ext>
                </a:extLst>
              </p:cNvPr>
              <p:cNvSpPr/>
              <p:nvPr/>
            </p:nvSpPr>
            <p:spPr bwMode="auto">
              <a:xfrm>
                <a:off x="441865" y="1189735"/>
                <a:ext cx="3925943" cy="4666412"/>
              </a:xfrm>
              <a:prstGeom prst="roundRect">
                <a:avLst>
                  <a:gd name="adj" fmla="val 11310"/>
                </a:avLst>
              </a:prstGeom>
              <a:solidFill>
                <a:srgbClr val="F8F8F8"/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Google Shape;149;p34">
                <a:extLst>
                  <a:ext uri="{FF2B5EF4-FFF2-40B4-BE49-F238E27FC236}">
                    <a16:creationId xmlns:a16="http://schemas.microsoft.com/office/drawing/2014/main" id="{A7CFDE00-7D89-A05A-4AF2-57C4393CBDA2}"/>
                  </a:ext>
                </a:extLst>
              </p:cNvPr>
              <p:cNvSpPr txBox="1"/>
              <p:nvPr/>
            </p:nvSpPr>
            <p:spPr bwMode="auto">
              <a:xfrm>
                <a:off x="578755" y="2122313"/>
                <a:ext cx="3512776" cy="1160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29" tIns="121829" rIns="121829" bIns="121829" anchor="t" anchorCtr="0">
                <a:noAutofit/>
              </a:bodyPr>
              <a:lstStyle/>
              <a:p>
                <a:pPr>
                  <a:lnSpc>
                    <a:spcPct val="114999"/>
                  </a:lnSpc>
                  <a:spcBef>
                    <a:spcPts val="667"/>
                  </a:spcBef>
                  <a:buSzPts val="2000"/>
                  <a:defRPr/>
                </a:pPr>
                <a:r>
                  <a:rPr lang="en-AU" sz="1400" dirty="0">
                    <a:solidFill>
                      <a:srgbClr val="88949B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— </a:t>
                </a:r>
                <a:r>
                  <a:rPr lang="ru-RU" sz="1400" dirty="0">
                    <a:solidFill>
                      <a:srgbClr val="88949B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подготовка специалистов предприятий к прикладным задачам производства</a:t>
                </a:r>
              </a:p>
            </p:txBody>
          </p:sp>
          <p:sp>
            <p:nvSpPr>
              <p:cNvPr id="42" name="Google Shape;149;p34">
                <a:extLst>
                  <a:ext uri="{FF2B5EF4-FFF2-40B4-BE49-F238E27FC236}">
                    <a16:creationId xmlns:a16="http://schemas.microsoft.com/office/drawing/2014/main" id="{3786E1BD-24BB-3DFB-63F0-5B733F4F9B4C}"/>
                  </a:ext>
                </a:extLst>
              </p:cNvPr>
              <p:cNvSpPr txBox="1"/>
              <p:nvPr/>
            </p:nvSpPr>
            <p:spPr bwMode="auto">
              <a:xfrm>
                <a:off x="648448" y="3042931"/>
                <a:ext cx="3512776" cy="26702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29" tIns="121829" rIns="121829" bIns="121829" anchor="t" anchorCtr="0">
                <a:noAutofit/>
              </a:bodyPr>
              <a:lstStyle/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Специализации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 Инженер-конструктор машиностроитель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 Инженер-проектировщик архитектуры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 Инженер-технолог производства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4 Проектирование и программирование в роботетхники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Навыки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 Проектирование в </a:t>
                </a:r>
                <a:r>
                  <a:rPr lang="en-US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CAD (SolidWorks, Kompas3D, Autodesk Inventor, Revit, </a:t>
                </a:r>
                <a:r>
                  <a:rPr lang="en-US" sz="1100" dirty="0" err="1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Autocad</a:t>
                </a: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)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 Теоретические основы и расчеты на прочность</a:t>
                </a:r>
              </a:p>
            </p:txBody>
          </p:sp>
          <p:sp>
            <p:nvSpPr>
              <p:cNvPr id="43" name="Google Shape;68;p28">
                <a:extLst>
                  <a:ext uri="{FF2B5EF4-FFF2-40B4-BE49-F238E27FC236}">
                    <a16:creationId xmlns:a16="http://schemas.microsoft.com/office/drawing/2014/main" id="{3C6CE23C-0699-E211-8739-EA59D54702D6}"/>
                  </a:ext>
                </a:extLst>
              </p:cNvPr>
              <p:cNvSpPr txBox="1"/>
              <p:nvPr/>
            </p:nvSpPr>
            <p:spPr bwMode="auto">
              <a:xfrm>
                <a:off x="775447" y="1489379"/>
                <a:ext cx="3512776" cy="7694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 algn="r">
                  <a:buClr>
                    <a:srgbClr val="000000"/>
                  </a:buClr>
                  <a:buSzPts val="7000"/>
                  <a:defRPr/>
                </a:pPr>
                <a:r>
                  <a:rPr lang="ru-RU" sz="4400" b="1" dirty="0">
                    <a:solidFill>
                      <a:srgbClr val="88949B"/>
                    </a:solidFill>
                    <a:latin typeface="Montserrat" panose="00000500000000000000" pitchFamily="2" charset="-52"/>
                  </a:rPr>
                  <a:t>02</a:t>
                </a:r>
                <a:endParaRPr sz="4400" b="1" dirty="0">
                  <a:solidFill>
                    <a:srgbClr val="88949B"/>
                  </a:solidFill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39" name="Google Shape;68;p28">
              <a:extLst>
                <a:ext uri="{FF2B5EF4-FFF2-40B4-BE49-F238E27FC236}">
                  <a16:creationId xmlns:a16="http://schemas.microsoft.com/office/drawing/2014/main" id="{7E8B43A9-FFE3-D62B-47FA-DC793E38E140}"/>
                </a:ext>
              </a:extLst>
            </p:cNvPr>
            <p:cNvSpPr txBox="1"/>
            <p:nvPr/>
          </p:nvSpPr>
          <p:spPr bwMode="auto">
            <a:xfrm>
              <a:off x="449590" y="1780971"/>
              <a:ext cx="2694082" cy="7078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5" tIns="45686" rIns="91405" bIns="45686" anchor="t" anchorCtr="0">
              <a:spAutoFit/>
            </a:bodyPr>
            <a:lstStyle/>
            <a:p>
              <a:pPr>
                <a:buClr>
                  <a:srgbClr val="000000"/>
                </a:buClr>
                <a:buSzPts val="7000"/>
                <a:defRPr/>
              </a:pPr>
              <a:r>
                <a:rPr lang="ru-RU" sz="2000" b="1" dirty="0">
                  <a:solidFill>
                    <a:srgbClr val="222629"/>
                  </a:solidFill>
                  <a:latin typeface="Montserrat" panose="00000500000000000000" pitchFamily="2" charset="-52"/>
                </a:rPr>
                <a:t>Инженерная подготовка</a:t>
              </a:r>
              <a:endParaRPr sz="2000" b="1" dirty="0">
                <a:solidFill>
                  <a:srgbClr val="222629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A18E698-BADF-B9E8-F5F3-459A822DF089}"/>
              </a:ext>
            </a:extLst>
          </p:cNvPr>
          <p:cNvGrpSpPr/>
          <p:nvPr/>
        </p:nvGrpSpPr>
        <p:grpSpPr>
          <a:xfrm>
            <a:off x="8488343" y="1142701"/>
            <a:ext cx="3607985" cy="4665691"/>
            <a:chOff x="318000" y="1597126"/>
            <a:chExt cx="3607985" cy="466569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CAA82D4-D94B-57BE-B425-F471539323DF}"/>
                </a:ext>
              </a:extLst>
            </p:cNvPr>
            <p:cNvGrpSpPr/>
            <p:nvPr/>
          </p:nvGrpSpPr>
          <p:grpSpPr>
            <a:xfrm>
              <a:off x="318000" y="1597126"/>
              <a:ext cx="3607985" cy="4665691"/>
              <a:chOff x="441865" y="1189735"/>
              <a:chExt cx="3925943" cy="4666412"/>
            </a:xfrm>
          </p:grpSpPr>
          <p:sp>
            <p:nvSpPr>
              <p:cNvPr id="47" name="Google Shape;80;p29">
                <a:extLst>
                  <a:ext uri="{FF2B5EF4-FFF2-40B4-BE49-F238E27FC236}">
                    <a16:creationId xmlns:a16="http://schemas.microsoft.com/office/drawing/2014/main" id="{DBED38EF-7CC1-E3A5-1C02-FE3AF893D6A0}"/>
                  </a:ext>
                </a:extLst>
              </p:cNvPr>
              <p:cNvSpPr/>
              <p:nvPr/>
            </p:nvSpPr>
            <p:spPr bwMode="auto">
              <a:xfrm>
                <a:off x="441865" y="1189735"/>
                <a:ext cx="3925943" cy="4666412"/>
              </a:xfrm>
              <a:prstGeom prst="roundRect">
                <a:avLst>
                  <a:gd name="adj" fmla="val 11310"/>
                </a:avLst>
              </a:prstGeom>
              <a:solidFill>
                <a:srgbClr val="F8F8F8"/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Google Shape;149;p34">
                <a:extLst>
                  <a:ext uri="{FF2B5EF4-FFF2-40B4-BE49-F238E27FC236}">
                    <a16:creationId xmlns:a16="http://schemas.microsoft.com/office/drawing/2014/main" id="{1AA5B952-1B8B-3321-EFD2-247ACC3A4C77}"/>
                  </a:ext>
                </a:extLst>
              </p:cNvPr>
              <p:cNvSpPr txBox="1"/>
              <p:nvPr/>
            </p:nvSpPr>
            <p:spPr bwMode="auto">
              <a:xfrm>
                <a:off x="578755" y="2122313"/>
                <a:ext cx="3512776" cy="1160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29" tIns="121829" rIns="121829" bIns="121829" anchor="t" anchorCtr="0">
                <a:noAutofit/>
              </a:bodyPr>
              <a:lstStyle/>
              <a:p>
                <a:pPr>
                  <a:lnSpc>
                    <a:spcPct val="114999"/>
                  </a:lnSpc>
                  <a:spcBef>
                    <a:spcPts val="667"/>
                  </a:spcBef>
                  <a:buSzPts val="2000"/>
                  <a:defRPr/>
                </a:pPr>
                <a:r>
                  <a:rPr lang="en-AU" sz="1400" dirty="0">
                    <a:solidFill>
                      <a:srgbClr val="88949B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— </a:t>
                </a:r>
                <a:r>
                  <a:rPr lang="ru-RU" sz="1400" dirty="0">
                    <a:solidFill>
                      <a:srgbClr val="88949B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подготовка специалистов в управлении и кадровом обеспечении производства</a:t>
                </a:r>
              </a:p>
            </p:txBody>
          </p:sp>
          <p:sp>
            <p:nvSpPr>
              <p:cNvPr id="49" name="Google Shape;149;p34">
                <a:extLst>
                  <a:ext uri="{FF2B5EF4-FFF2-40B4-BE49-F238E27FC236}">
                    <a16:creationId xmlns:a16="http://schemas.microsoft.com/office/drawing/2014/main" id="{12B6401F-9B53-0BB7-E0CA-95DD343CDEC9}"/>
                  </a:ext>
                </a:extLst>
              </p:cNvPr>
              <p:cNvSpPr txBox="1"/>
              <p:nvPr/>
            </p:nvSpPr>
            <p:spPr bwMode="auto">
              <a:xfrm>
                <a:off x="648448" y="3042931"/>
                <a:ext cx="3512776" cy="18340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29" tIns="121829" rIns="121829" bIns="121829" anchor="t" anchorCtr="0">
                <a:noAutofit/>
              </a:bodyPr>
              <a:lstStyle/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b="1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Навыки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 Управление инженерными проектами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 Кадры производства: найм и ведение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 Проектирование в области архитектуры</a:t>
                </a:r>
              </a:p>
              <a:p>
                <a:pPr>
                  <a:spcBef>
                    <a:spcPts val="667"/>
                  </a:spcBef>
                  <a:buSzPts val="2000"/>
                  <a:defRPr/>
                </a:pPr>
                <a:r>
                  <a:rPr lang="ru-RU" sz="11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4 Проектирование и программирование в роботетхники</a:t>
                </a:r>
              </a:p>
            </p:txBody>
          </p:sp>
          <p:sp>
            <p:nvSpPr>
              <p:cNvPr id="50" name="Google Shape;68;p28">
                <a:extLst>
                  <a:ext uri="{FF2B5EF4-FFF2-40B4-BE49-F238E27FC236}">
                    <a16:creationId xmlns:a16="http://schemas.microsoft.com/office/drawing/2014/main" id="{8947FBAC-E208-C5A0-DD9B-958FE3779301}"/>
                  </a:ext>
                </a:extLst>
              </p:cNvPr>
              <p:cNvSpPr txBox="1"/>
              <p:nvPr/>
            </p:nvSpPr>
            <p:spPr bwMode="auto">
              <a:xfrm>
                <a:off x="775447" y="1489379"/>
                <a:ext cx="3512776" cy="7694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 algn="r">
                  <a:buClr>
                    <a:srgbClr val="000000"/>
                  </a:buClr>
                  <a:buSzPts val="7000"/>
                  <a:defRPr/>
                </a:pPr>
                <a:r>
                  <a:rPr lang="ru-RU" sz="4400" b="1" dirty="0">
                    <a:solidFill>
                      <a:srgbClr val="88949B"/>
                    </a:solidFill>
                    <a:latin typeface="Montserrat" panose="00000500000000000000" pitchFamily="2" charset="-52"/>
                  </a:rPr>
                  <a:t>03</a:t>
                </a:r>
                <a:endParaRPr sz="4400" b="1" dirty="0">
                  <a:solidFill>
                    <a:srgbClr val="88949B"/>
                  </a:solidFill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46" name="Google Shape;68;p28">
              <a:extLst>
                <a:ext uri="{FF2B5EF4-FFF2-40B4-BE49-F238E27FC236}">
                  <a16:creationId xmlns:a16="http://schemas.microsoft.com/office/drawing/2014/main" id="{046D9D92-5C66-B277-6F29-C0EEFB452B1F}"/>
                </a:ext>
              </a:extLst>
            </p:cNvPr>
            <p:cNvSpPr txBox="1"/>
            <p:nvPr/>
          </p:nvSpPr>
          <p:spPr bwMode="auto">
            <a:xfrm>
              <a:off x="449590" y="1780971"/>
              <a:ext cx="3282432" cy="7078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5" tIns="45686" rIns="91405" bIns="45686" anchor="t" anchorCtr="0">
              <a:spAutoFit/>
            </a:bodyPr>
            <a:lstStyle/>
            <a:p>
              <a:pPr>
                <a:buClr>
                  <a:srgbClr val="000000"/>
                </a:buClr>
                <a:buSzPts val="7000"/>
                <a:defRPr/>
              </a:pPr>
              <a:r>
                <a:rPr lang="ru-RU" sz="2000" b="1" dirty="0">
                  <a:solidFill>
                    <a:srgbClr val="222629"/>
                  </a:solidFill>
                  <a:latin typeface="Montserrat" panose="00000500000000000000" pitchFamily="2" charset="-52"/>
                </a:rPr>
                <a:t>Производственный менеджмент</a:t>
              </a:r>
              <a:endParaRPr sz="2000" b="1" dirty="0">
                <a:solidFill>
                  <a:srgbClr val="222629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B822AA4-62BD-2442-CDF1-97FF21C3C79D}"/>
              </a:ext>
            </a:extLst>
          </p:cNvPr>
          <p:cNvGrpSpPr/>
          <p:nvPr/>
        </p:nvGrpSpPr>
        <p:grpSpPr>
          <a:xfrm>
            <a:off x="8160315" y="-186408"/>
            <a:ext cx="3257197" cy="2157441"/>
            <a:chOff x="8160315" y="-186408"/>
            <a:chExt cx="3257197" cy="215744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9BD8DCD-12E4-900B-AD4E-FD98D2A3D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8160315" y="-73571"/>
              <a:ext cx="2044604" cy="204460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5417269-4EB9-59A4-E149-B99DC597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9855359" y="-186408"/>
              <a:ext cx="1562153" cy="156215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40166D6-3C4B-D090-20AF-F94406F96B80}"/>
              </a:ext>
            </a:extLst>
          </p:cNvPr>
          <p:cNvGrpSpPr/>
          <p:nvPr/>
        </p:nvGrpSpPr>
        <p:grpSpPr>
          <a:xfrm>
            <a:off x="95672" y="6102083"/>
            <a:ext cx="12000656" cy="593410"/>
            <a:chOff x="95672" y="6035590"/>
            <a:chExt cx="12000656" cy="5934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B6D808-555B-6CC9-6EBE-1A546B1A3E4C}"/>
                </a:ext>
              </a:extLst>
            </p:cNvPr>
            <p:cNvGrpSpPr/>
            <p:nvPr/>
          </p:nvGrpSpPr>
          <p:grpSpPr>
            <a:xfrm>
              <a:off x="95672" y="6035590"/>
              <a:ext cx="12000656" cy="593410"/>
              <a:chOff x="140729" y="9055386"/>
              <a:chExt cx="18006540" cy="890390"/>
            </a:xfrm>
            <a:solidFill>
              <a:srgbClr val="1A2124"/>
            </a:solidFill>
          </p:grpSpPr>
          <p:sp>
            <p:nvSpPr>
              <p:cNvPr id="16" name="Google Shape;80;p29">
                <a:extLst>
                  <a:ext uri="{FF2B5EF4-FFF2-40B4-BE49-F238E27FC236}">
                    <a16:creationId xmlns:a16="http://schemas.microsoft.com/office/drawing/2014/main" id="{16736BDF-81CE-0A17-68F6-09E102AF4E94}"/>
                  </a:ext>
                </a:extLst>
              </p:cNvPr>
              <p:cNvSpPr/>
              <p:nvPr/>
            </p:nvSpPr>
            <p:spPr bwMode="auto">
              <a:xfrm flipV="1">
                <a:off x="140729" y="9055386"/>
                <a:ext cx="18006540" cy="890390"/>
              </a:xfrm>
              <a:prstGeom prst="roundRect">
                <a:avLst>
                  <a:gd name="adj" fmla="val 38178"/>
                </a:avLst>
              </a:prstGeom>
              <a:grpFill/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2800"/>
                  <a:defRPr/>
                </a:pPr>
                <a:endParaRPr sz="18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Google Shape;68;p28">
                <a:extLst>
                  <a:ext uri="{FF2B5EF4-FFF2-40B4-BE49-F238E27FC236}">
                    <a16:creationId xmlns:a16="http://schemas.microsoft.com/office/drawing/2014/main" id="{5A56F5B6-3832-4D1E-1AE8-E3B3B2298CDC}"/>
                  </a:ext>
                </a:extLst>
              </p:cNvPr>
              <p:cNvSpPr txBox="1"/>
              <p:nvPr/>
            </p:nvSpPr>
            <p:spPr bwMode="auto">
              <a:xfrm>
                <a:off x="1108246" y="9292818"/>
                <a:ext cx="3605895" cy="4155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05" tIns="45686" rIns="91405" bIns="45686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7000"/>
                  <a:defRPr/>
                </a:pPr>
                <a:r>
                  <a:rPr lang="en-US" sz="1200" b="1" dirty="0" err="1">
                    <a:solidFill>
                      <a:srgbClr val="F2F8FC"/>
                    </a:solidFill>
                    <a:latin typeface="Montserrat" panose="00000500000000000000" pitchFamily="2" charset="-52"/>
                  </a:rPr>
                  <a:t>zcourse</a:t>
                </a:r>
                <a:endParaRPr sz="1200" b="1" dirty="0">
                  <a:solidFill>
                    <a:srgbClr val="F2F8FC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18" name="Google Shape;66;p28">
                <a:extLst>
                  <a:ext uri="{FF2B5EF4-FFF2-40B4-BE49-F238E27FC236}">
                    <a16:creationId xmlns:a16="http://schemas.microsoft.com/office/drawing/2014/main" id="{275F4BDD-04F1-C04C-3816-EB93EA5F7BBC}"/>
                  </a:ext>
                </a:extLst>
              </p:cNvPr>
              <p:cNvSpPr/>
              <p:nvPr/>
            </p:nvSpPr>
            <p:spPr bwMode="auto">
              <a:xfrm>
                <a:off x="16018819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Производи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19" name="Google Shape;66;p28">
                <a:extLst>
                  <a:ext uri="{FF2B5EF4-FFF2-40B4-BE49-F238E27FC236}">
                    <a16:creationId xmlns:a16="http://schemas.microsoft.com/office/drawing/2014/main" id="{4C639187-0B26-D46E-8EAF-C9E20BF66856}"/>
                  </a:ext>
                </a:extLst>
              </p:cNvPr>
              <p:cNvSpPr/>
              <p:nvPr/>
            </p:nvSpPr>
            <p:spPr bwMode="auto">
              <a:xfrm>
                <a:off x="13822599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Развивайся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  <p:sp>
            <p:nvSpPr>
              <p:cNvPr id="20" name="Google Shape;66;p28">
                <a:extLst>
                  <a:ext uri="{FF2B5EF4-FFF2-40B4-BE49-F238E27FC236}">
                    <a16:creationId xmlns:a16="http://schemas.microsoft.com/office/drawing/2014/main" id="{610C08C5-6B1A-D12C-9205-9CE102B88960}"/>
                  </a:ext>
                </a:extLst>
              </p:cNvPr>
              <p:cNvSpPr/>
              <p:nvPr/>
            </p:nvSpPr>
            <p:spPr bwMode="auto">
              <a:xfrm>
                <a:off x="11626378" y="9277749"/>
                <a:ext cx="1814238" cy="415523"/>
              </a:xfrm>
              <a:prstGeom prst="roundRect">
                <a:avLst>
                  <a:gd name="adj" fmla="val 50000"/>
                </a:avLst>
              </a:prstGeom>
              <a:solidFill>
                <a:srgbClr val="83959D">
                  <a:alpha val="10000"/>
                </a:srgbClr>
              </a:solidFill>
              <a:ln w="9525" cap="flat" cmpd="sng">
                <a:noFill/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05" tIns="45686" rIns="91405" bIns="45686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  <a:defRPr/>
                </a:pPr>
                <a:r>
                  <a:rPr lang="ru-RU" sz="900" dirty="0">
                    <a:solidFill>
                      <a:schemeClr val="bg1"/>
                    </a:solidFill>
                    <a:latin typeface="Segoe UI Light" panose="020B0502040204020203" pitchFamily="34" charset="0"/>
                    <a:ea typeface="Manrope"/>
                    <a:cs typeface="Segoe UI Light" panose="020B0502040204020203" pitchFamily="34" charset="0"/>
                  </a:rPr>
                  <a:t>Создавай</a:t>
                </a:r>
                <a:endParaRPr sz="900" dirty="0">
                  <a:solidFill>
                    <a:schemeClr val="bg1"/>
                  </a:solidFill>
                  <a:latin typeface="Segoe UI Light" panose="020B0502040204020203" pitchFamily="34" charset="0"/>
                  <a:ea typeface="Manrope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8F57CA-A0F4-352E-F339-42C6BF9DF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9" y="6140852"/>
              <a:ext cx="382885" cy="382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01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5784</TotalTime>
  <Words>854</Words>
  <Application>Microsoft Office PowerPoint</Application>
  <DocSecurity>0</DocSecurity>
  <PresentationFormat>Widescreen</PresentationFormat>
  <Paragraphs>128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Segoe UI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MКБТ</dc:title>
  <dc:subject/>
  <dc:creator>Андрей Жаков</dc:creator>
  <cp:keywords/>
  <dc:description/>
  <cp:lastModifiedBy>Андрей Жаков</cp:lastModifiedBy>
  <cp:revision>389</cp:revision>
  <dcterms:created xsi:type="dcterms:W3CDTF">2023-05-20T19:20:40Z</dcterms:created>
  <dcterms:modified xsi:type="dcterms:W3CDTF">2026-03-18T16:14:37Z</dcterms:modified>
  <cp:category/>
  <dc:identifier/>
  <cp:contentStatus/>
  <dc:language/>
  <cp:version/>
</cp:coreProperties>
</file>